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p:cViewPr varScale="1">
        <p:scale>
          <a:sx n="56" d="100"/>
          <a:sy n="56" d="100"/>
        </p:scale>
        <p:origin x="346"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BD2B6A-EDB9-4B68-9BDF-D622AFF1555D}"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242112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BD2B6A-EDB9-4B68-9BDF-D622AFF1555D}"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1062429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BD2B6A-EDB9-4B68-9BDF-D622AFF1555D}"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672848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BD2B6A-EDB9-4B68-9BDF-D622AFF1555D}"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41679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BD2B6A-EDB9-4B68-9BDF-D622AFF1555D}"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485808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BD2B6A-EDB9-4B68-9BDF-D622AFF1555D}"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1374581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BD2B6A-EDB9-4B68-9BDF-D622AFF1555D}" type="datetimeFigureOut">
              <a:rPr lang="en-US" smtClean="0"/>
              <a:t>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333830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BD2B6A-EDB9-4B68-9BDF-D622AFF1555D}" type="datetimeFigureOut">
              <a:rPr lang="en-US" smtClean="0"/>
              <a:t>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322695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D2B6A-EDB9-4B68-9BDF-D622AFF1555D}" type="datetimeFigureOut">
              <a:rPr lang="en-US" smtClean="0"/>
              <a:t>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191509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BD2B6A-EDB9-4B68-9BDF-D622AFF1555D}"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950242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BD2B6A-EDB9-4B68-9BDF-D622AFF1555D}"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15F6C-FBC8-401D-8129-38FFB513F2AD}" type="slidenum">
              <a:rPr lang="en-US" smtClean="0"/>
              <a:t>‹#›</a:t>
            </a:fld>
            <a:endParaRPr lang="en-US"/>
          </a:p>
        </p:txBody>
      </p:sp>
    </p:spTree>
    <p:extLst>
      <p:ext uri="{BB962C8B-B14F-4D97-AF65-F5344CB8AC3E}">
        <p14:creationId xmlns:p14="http://schemas.microsoft.com/office/powerpoint/2010/main" val="3601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D2B6A-EDB9-4B68-9BDF-D622AFF1555D}" type="datetimeFigureOut">
              <a:rPr lang="en-US" smtClean="0"/>
              <a:t>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15F6C-FBC8-401D-8129-38FFB513F2AD}" type="slidenum">
              <a:rPr lang="en-US" smtClean="0"/>
              <a:t>‹#›</a:t>
            </a:fld>
            <a:endParaRPr lang="en-US"/>
          </a:p>
        </p:txBody>
      </p:sp>
    </p:spTree>
    <p:extLst>
      <p:ext uri="{BB962C8B-B14F-4D97-AF65-F5344CB8AC3E}">
        <p14:creationId xmlns:p14="http://schemas.microsoft.com/office/powerpoint/2010/main" val="2065191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Finite Automata</a:t>
            </a:r>
          </a:p>
        </p:txBody>
      </p:sp>
      <p:sp>
        <p:nvSpPr>
          <p:cNvPr id="3" name="Subtitle 2"/>
          <p:cNvSpPr>
            <a:spLocks noGrp="1"/>
          </p:cNvSpPr>
          <p:nvPr>
            <p:ph type="subTitle" idx="1"/>
          </p:nvPr>
        </p:nvSpPr>
        <p:spPr/>
        <p:txBody>
          <a:bodyPr/>
          <a:lstStyle/>
          <a:p>
            <a:r>
              <a:rPr lang="en-US"/>
              <a:t>See Sections 2.1 and 2.2</a:t>
            </a:r>
            <a:endParaRPr lang="en-US" dirty="0"/>
          </a:p>
        </p:txBody>
      </p:sp>
    </p:spTree>
    <p:extLst>
      <p:ext uri="{BB962C8B-B14F-4D97-AF65-F5344CB8AC3E}">
        <p14:creationId xmlns:p14="http://schemas.microsoft.com/office/powerpoint/2010/main" val="48975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5" y="285750"/>
            <a:ext cx="2057400" cy="584775"/>
          </a:xfrm>
          <a:prstGeom prst="rect">
            <a:avLst/>
          </a:prstGeom>
          <a:noFill/>
        </p:spPr>
        <p:txBody>
          <a:bodyPr wrap="square" rtlCol="0">
            <a:spAutoFit/>
          </a:bodyPr>
          <a:lstStyle/>
          <a:p>
            <a:r>
              <a:rPr lang="en-US" sz="3200" dirty="0"/>
              <a:t>Example 3</a:t>
            </a:r>
          </a:p>
        </p:txBody>
      </p:sp>
      <p:sp>
        <p:nvSpPr>
          <p:cNvPr id="3" name="Freeform 2"/>
          <p:cNvSpPr/>
          <p:nvPr/>
        </p:nvSpPr>
        <p:spPr>
          <a:xfrm>
            <a:off x="3295679" y="668593"/>
            <a:ext cx="769339" cy="733319"/>
          </a:xfrm>
          <a:custGeom>
            <a:avLst/>
            <a:gdLst>
              <a:gd name="connsiteX0" fmla="*/ 443751 w 769339"/>
              <a:gd name="connsiteY0" fmla="*/ 733319 h 733319"/>
              <a:gd name="connsiteX1" fmla="*/ 758076 w 769339"/>
              <a:gd name="connsiteY1" fmla="*/ 318982 h 733319"/>
              <a:gd name="connsiteX2" fmla="*/ 86564 w 769339"/>
              <a:gd name="connsiteY2" fmla="*/ 4657 h 733319"/>
              <a:gd name="connsiteX3" fmla="*/ 29414 w 769339"/>
              <a:gd name="connsiteY3" fmla="*/ 561869 h 733319"/>
            </a:gdLst>
            <a:ahLst/>
            <a:cxnLst>
              <a:cxn ang="0">
                <a:pos x="connsiteX0" y="connsiteY0"/>
              </a:cxn>
              <a:cxn ang="0">
                <a:pos x="connsiteX1" y="connsiteY1"/>
              </a:cxn>
              <a:cxn ang="0">
                <a:pos x="connsiteX2" y="connsiteY2"/>
              </a:cxn>
              <a:cxn ang="0">
                <a:pos x="connsiteX3" y="connsiteY3"/>
              </a:cxn>
            </a:cxnLst>
            <a:rect l="l" t="t" r="r" b="b"/>
            <a:pathLst>
              <a:path w="769339" h="733319">
                <a:moveTo>
                  <a:pt x="443751" y="733319"/>
                </a:moveTo>
                <a:cubicBezTo>
                  <a:pt x="630679" y="586872"/>
                  <a:pt x="817607" y="440426"/>
                  <a:pt x="758076" y="318982"/>
                </a:cubicBezTo>
                <a:cubicBezTo>
                  <a:pt x="698545" y="197538"/>
                  <a:pt x="208008" y="-35824"/>
                  <a:pt x="86564" y="4657"/>
                </a:cubicBezTo>
                <a:cubicBezTo>
                  <a:pt x="-34880" y="45138"/>
                  <a:pt x="-2733" y="303503"/>
                  <a:pt x="29414" y="561869"/>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dirty="0"/>
          </a:p>
        </p:txBody>
      </p:sp>
      <p:sp>
        <p:nvSpPr>
          <p:cNvPr id="6" name="Oval 5"/>
          <p:cNvSpPr/>
          <p:nvPr/>
        </p:nvSpPr>
        <p:spPr>
          <a:xfrm>
            <a:off x="4752984" y="1352555"/>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795835" y="1273322"/>
            <a:ext cx="257175" cy="707886"/>
          </a:xfrm>
          <a:prstGeom prst="rect">
            <a:avLst/>
          </a:prstGeom>
          <a:noFill/>
        </p:spPr>
        <p:txBody>
          <a:bodyPr wrap="square" rtlCol="0">
            <a:spAutoFit/>
          </a:bodyPr>
          <a:lstStyle/>
          <a:p>
            <a:r>
              <a:rPr lang="en-US" sz="4000" dirty="0"/>
              <a:t>T</a:t>
            </a:r>
          </a:p>
        </p:txBody>
      </p:sp>
      <p:sp>
        <p:nvSpPr>
          <p:cNvPr id="8" name="Oval 7"/>
          <p:cNvSpPr/>
          <p:nvPr/>
        </p:nvSpPr>
        <p:spPr>
          <a:xfrm>
            <a:off x="3252815" y="1409707"/>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295666" y="1330474"/>
            <a:ext cx="257175" cy="707886"/>
          </a:xfrm>
          <a:prstGeom prst="rect">
            <a:avLst/>
          </a:prstGeom>
          <a:noFill/>
        </p:spPr>
        <p:txBody>
          <a:bodyPr wrap="square" rtlCol="0">
            <a:spAutoFit/>
          </a:bodyPr>
          <a:lstStyle/>
          <a:p>
            <a:r>
              <a:rPr lang="en-US" sz="4000" dirty="0"/>
              <a:t>S</a:t>
            </a:r>
          </a:p>
        </p:txBody>
      </p:sp>
      <p:sp>
        <p:nvSpPr>
          <p:cNvPr id="10" name="Oval 9"/>
          <p:cNvSpPr/>
          <p:nvPr/>
        </p:nvSpPr>
        <p:spPr>
          <a:xfrm>
            <a:off x="3181375" y="1330474"/>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3143248" y="2137865"/>
            <a:ext cx="971553" cy="461665"/>
          </a:xfrm>
          <a:prstGeom prst="rect">
            <a:avLst/>
          </a:prstGeom>
          <a:noFill/>
        </p:spPr>
        <p:txBody>
          <a:bodyPr wrap="square" rtlCol="0">
            <a:spAutoFit/>
          </a:bodyPr>
          <a:lstStyle/>
          <a:p>
            <a:r>
              <a:rPr lang="en-US" sz="2400" dirty="0"/>
              <a:t>start</a:t>
            </a:r>
            <a:endParaRPr lang="en-US" dirty="0"/>
          </a:p>
        </p:txBody>
      </p:sp>
      <p:sp>
        <p:nvSpPr>
          <p:cNvPr id="12" name="TextBox 11"/>
          <p:cNvSpPr txBox="1"/>
          <p:nvPr/>
        </p:nvSpPr>
        <p:spPr>
          <a:xfrm>
            <a:off x="4271975" y="1128731"/>
            <a:ext cx="276253" cy="461665"/>
          </a:xfrm>
          <a:prstGeom prst="rect">
            <a:avLst/>
          </a:prstGeom>
          <a:noFill/>
        </p:spPr>
        <p:txBody>
          <a:bodyPr wrap="square" rtlCol="0">
            <a:spAutoFit/>
          </a:bodyPr>
          <a:lstStyle/>
          <a:p>
            <a:r>
              <a:rPr lang="en-US" sz="2400" dirty="0"/>
              <a:t>b</a:t>
            </a:r>
          </a:p>
        </p:txBody>
      </p:sp>
      <p:sp>
        <p:nvSpPr>
          <p:cNvPr id="13" name="TextBox 12"/>
          <p:cNvSpPr txBox="1"/>
          <p:nvPr/>
        </p:nvSpPr>
        <p:spPr>
          <a:xfrm>
            <a:off x="4231715" y="1885922"/>
            <a:ext cx="214312" cy="461665"/>
          </a:xfrm>
          <a:prstGeom prst="rect">
            <a:avLst/>
          </a:prstGeom>
          <a:noFill/>
        </p:spPr>
        <p:txBody>
          <a:bodyPr wrap="square" rtlCol="0">
            <a:spAutoFit/>
          </a:bodyPr>
          <a:lstStyle/>
          <a:p>
            <a:r>
              <a:rPr lang="en-US" sz="2400" dirty="0"/>
              <a:t>b</a:t>
            </a:r>
          </a:p>
        </p:txBody>
      </p:sp>
      <p:cxnSp>
        <p:nvCxnSpPr>
          <p:cNvPr id="15" name="Straight Arrow Connector 14"/>
          <p:cNvCxnSpPr/>
          <p:nvPr/>
        </p:nvCxnSpPr>
        <p:spPr>
          <a:xfrm>
            <a:off x="4000515" y="1792223"/>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p:cNvCxnSpPr/>
          <p:nvPr/>
        </p:nvCxnSpPr>
        <p:spPr>
          <a:xfrm flipH="1">
            <a:off x="3967151" y="1551941"/>
            <a:ext cx="600078" cy="42858"/>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7" name="TextBox 16"/>
          <p:cNvSpPr txBox="1"/>
          <p:nvPr/>
        </p:nvSpPr>
        <p:spPr>
          <a:xfrm>
            <a:off x="3567124" y="264471"/>
            <a:ext cx="285722" cy="461665"/>
          </a:xfrm>
          <a:prstGeom prst="rect">
            <a:avLst/>
          </a:prstGeom>
          <a:noFill/>
        </p:spPr>
        <p:txBody>
          <a:bodyPr wrap="square" rtlCol="0">
            <a:spAutoFit/>
          </a:bodyPr>
          <a:lstStyle/>
          <a:p>
            <a:r>
              <a:rPr lang="en-US" sz="2400" dirty="0"/>
              <a:t>a</a:t>
            </a:r>
          </a:p>
        </p:txBody>
      </p:sp>
      <p:sp>
        <p:nvSpPr>
          <p:cNvPr id="18" name="Freeform 17"/>
          <p:cNvSpPr/>
          <p:nvPr/>
        </p:nvSpPr>
        <p:spPr>
          <a:xfrm>
            <a:off x="4876847" y="678116"/>
            <a:ext cx="769339" cy="733319"/>
          </a:xfrm>
          <a:custGeom>
            <a:avLst/>
            <a:gdLst>
              <a:gd name="connsiteX0" fmla="*/ 443751 w 769339"/>
              <a:gd name="connsiteY0" fmla="*/ 733319 h 733319"/>
              <a:gd name="connsiteX1" fmla="*/ 758076 w 769339"/>
              <a:gd name="connsiteY1" fmla="*/ 318982 h 733319"/>
              <a:gd name="connsiteX2" fmla="*/ 86564 w 769339"/>
              <a:gd name="connsiteY2" fmla="*/ 4657 h 733319"/>
              <a:gd name="connsiteX3" fmla="*/ 29414 w 769339"/>
              <a:gd name="connsiteY3" fmla="*/ 561869 h 733319"/>
            </a:gdLst>
            <a:ahLst/>
            <a:cxnLst>
              <a:cxn ang="0">
                <a:pos x="connsiteX0" y="connsiteY0"/>
              </a:cxn>
              <a:cxn ang="0">
                <a:pos x="connsiteX1" y="connsiteY1"/>
              </a:cxn>
              <a:cxn ang="0">
                <a:pos x="connsiteX2" y="connsiteY2"/>
              </a:cxn>
              <a:cxn ang="0">
                <a:pos x="connsiteX3" y="connsiteY3"/>
              </a:cxn>
            </a:cxnLst>
            <a:rect l="l" t="t" r="r" b="b"/>
            <a:pathLst>
              <a:path w="769339" h="733319">
                <a:moveTo>
                  <a:pt x="443751" y="733319"/>
                </a:moveTo>
                <a:cubicBezTo>
                  <a:pt x="630679" y="586872"/>
                  <a:pt x="817607" y="440426"/>
                  <a:pt x="758076" y="318982"/>
                </a:cubicBezTo>
                <a:cubicBezTo>
                  <a:pt x="698545" y="197538"/>
                  <a:pt x="208008" y="-35824"/>
                  <a:pt x="86564" y="4657"/>
                </a:cubicBezTo>
                <a:cubicBezTo>
                  <a:pt x="-34880" y="45138"/>
                  <a:pt x="-2733" y="303503"/>
                  <a:pt x="29414" y="561869"/>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dirty="0"/>
          </a:p>
        </p:txBody>
      </p:sp>
      <p:sp>
        <p:nvSpPr>
          <p:cNvPr id="21" name="TextBox 20"/>
          <p:cNvSpPr txBox="1"/>
          <p:nvPr/>
        </p:nvSpPr>
        <p:spPr>
          <a:xfrm>
            <a:off x="5148287" y="288279"/>
            <a:ext cx="285722" cy="461665"/>
          </a:xfrm>
          <a:prstGeom prst="rect">
            <a:avLst/>
          </a:prstGeom>
          <a:noFill/>
        </p:spPr>
        <p:txBody>
          <a:bodyPr wrap="square" rtlCol="0">
            <a:spAutoFit/>
          </a:bodyPr>
          <a:lstStyle/>
          <a:p>
            <a:r>
              <a:rPr lang="en-US" sz="2400" dirty="0"/>
              <a:t>a</a:t>
            </a:r>
          </a:p>
        </p:txBody>
      </p:sp>
      <p:sp>
        <p:nvSpPr>
          <p:cNvPr id="22" name="TextBox 21"/>
          <p:cNvSpPr txBox="1"/>
          <p:nvPr/>
        </p:nvSpPr>
        <p:spPr>
          <a:xfrm>
            <a:off x="200025" y="3128963"/>
            <a:ext cx="10529888" cy="1077218"/>
          </a:xfrm>
          <a:prstGeom prst="rect">
            <a:avLst/>
          </a:prstGeom>
          <a:noFill/>
        </p:spPr>
        <p:txBody>
          <a:bodyPr wrap="square" rtlCol="0">
            <a:spAutoFit/>
          </a:bodyPr>
          <a:lstStyle/>
          <a:p>
            <a:r>
              <a:rPr lang="en-US" sz="3200" dirty="0"/>
              <a:t>This accepts strings with an even number of b's:</a:t>
            </a:r>
          </a:p>
          <a:p>
            <a:r>
              <a:rPr lang="en-US" sz="3200" dirty="0"/>
              <a:t>( a</a:t>
            </a:r>
            <a:r>
              <a:rPr lang="en-US" sz="3200" baseline="30000" dirty="0"/>
              <a:t>*</a:t>
            </a:r>
            <a:r>
              <a:rPr lang="en-US" sz="3200" dirty="0"/>
              <a:t>(</a:t>
            </a:r>
            <a:r>
              <a:rPr lang="en-US" sz="3200" dirty="0" err="1"/>
              <a:t>ba</a:t>
            </a:r>
            <a:r>
              <a:rPr lang="en-US" sz="3200" baseline="30000" dirty="0"/>
              <a:t>*</a:t>
            </a:r>
            <a:r>
              <a:rPr lang="en-US" sz="3200" dirty="0"/>
              <a:t>b)</a:t>
            </a:r>
            <a:r>
              <a:rPr lang="en-US" sz="3200" baseline="30000" dirty="0"/>
              <a:t>* </a:t>
            </a:r>
            <a:r>
              <a:rPr lang="en-US" sz="3200" dirty="0"/>
              <a:t>)</a:t>
            </a:r>
            <a:r>
              <a:rPr lang="en-US" sz="3200" baseline="30000" dirty="0"/>
              <a:t>*</a:t>
            </a:r>
          </a:p>
        </p:txBody>
      </p:sp>
    </p:spTree>
    <p:extLst>
      <p:ext uri="{BB962C8B-B14F-4D97-AF65-F5344CB8AC3E}">
        <p14:creationId xmlns:p14="http://schemas.microsoft.com/office/powerpoint/2010/main" val="1994681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3" y="214312"/>
            <a:ext cx="11129962" cy="584775"/>
          </a:xfrm>
          <a:prstGeom prst="rect">
            <a:avLst/>
          </a:prstGeom>
          <a:noFill/>
        </p:spPr>
        <p:txBody>
          <a:bodyPr wrap="square" rtlCol="0">
            <a:spAutoFit/>
          </a:bodyPr>
          <a:lstStyle/>
          <a:p>
            <a:r>
              <a:rPr lang="en-US" sz="3200" dirty="0"/>
              <a:t>Example 4: Find a DFA that accepts 101, 11010, and nothing else.</a:t>
            </a:r>
          </a:p>
        </p:txBody>
      </p:sp>
      <p:sp>
        <p:nvSpPr>
          <p:cNvPr id="3" name="Oval 2"/>
          <p:cNvSpPr/>
          <p:nvPr/>
        </p:nvSpPr>
        <p:spPr>
          <a:xfrm>
            <a:off x="842964" y="2043117"/>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85815" y="1963884"/>
            <a:ext cx="257175" cy="707886"/>
          </a:xfrm>
          <a:prstGeom prst="rect">
            <a:avLst/>
          </a:prstGeom>
          <a:noFill/>
        </p:spPr>
        <p:txBody>
          <a:bodyPr wrap="square" rtlCol="0">
            <a:spAutoFit/>
          </a:bodyPr>
          <a:lstStyle/>
          <a:p>
            <a:r>
              <a:rPr lang="en-US" sz="4000" dirty="0"/>
              <a:t>S</a:t>
            </a:r>
          </a:p>
        </p:txBody>
      </p:sp>
      <p:sp>
        <p:nvSpPr>
          <p:cNvPr id="5" name="Oval 4"/>
          <p:cNvSpPr/>
          <p:nvPr/>
        </p:nvSpPr>
        <p:spPr>
          <a:xfrm>
            <a:off x="2152654" y="2109787"/>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95505" y="2030554"/>
            <a:ext cx="257175" cy="707886"/>
          </a:xfrm>
          <a:prstGeom prst="rect">
            <a:avLst/>
          </a:prstGeom>
          <a:noFill/>
        </p:spPr>
        <p:txBody>
          <a:bodyPr wrap="square" rtlCol="0">
            <a:spAutoFit/>
          </a:bodyPr>
          <a:lstStyle/>
          <a:p>
            <a:r>
              <a:rPr lang="en-US" sz="4000" dirty="0"/>
              <a:t>T</a:t>
            </a:r>
          </a:p>
        </p:txBody>
      </p:sp>
      <p:sp>
        <p:nvSpPr>
          <p:cNvPr id="7" name="Oval 6"/>
          <p:cNvSpPr/>
          <p:nvPr/>
        </p:nvSpPr>
        <p:spPr>
          <a:xfrm>
            <a:off x="4953023" y="2109791"/>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95874" y="2030558"/>
            <a:ext cx="257175" cy="707886"/>
          </a:xfrm>
          <a:prstGeom prst="rect">
            <a:avLst/>
          </a:prstGeom>
          <a:noFill/>
        </p:spPr>
        <p:txBody>
          <a:bodyPr wrap="square" rtlCol="0">
            <a:spAutoFit/>
          </a:bodyPr>
          <a:lstStyle/>
          <a:p>
            <a:r>
              <a:rPr lang="en-US" sz="4000" dirty="0"/>
              <a:t>V</a:t>
            </a:r>
          </a:p>
        </p:txBody>
      </p:sp>
      <p:sp>
        <p:nvSpPr>
          <p:cNvPr id="9" name="Oval 8"/>
          <p:cNvSpPr/>
          <p:nvPr/>
        </p:nvSpPr>
        <p:spPr>
          <a:xfrm>
            <a:off x="4881583" y="2030558"/>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42959" y="2687780"/>
            <a:ext cx="971553" cy="461665"/>
          </a:xfrm>
          <a:prstGeom prst="rect">
            <a:avLst/>
          </a:prstGeom>
          <a:noFill/>
        </p:spPr>
        <p:txBody>
          <a:bodyPr wrap="square" rtlCol="0">
            <a:spAutoFit/>
          </a:bodyPr>
          <a:lstStyle/>
          <a:p>
            <a:r>
              <a:rPr lang="en-US" sz="2400" dirty="0"/>
              <a:t>start</a:t>
            </a:r>
            <a:endParaRPr lang="en-US" dirty="0"/>
          </a:p>
        </p:txBody>
      </p:sp>
      <p:sp>
        <p:nvSpPr>
          <p:cNvPr id="11" name="TextBox 10"/>
          <p:cNvSpPr txBox="1"/>
          <p:nvPr/>
        </p:nvSpPr>
        <p:spPr>
          <a:xfrm>
            <a:off x="2886085" y="1871674"/>
            <a:ext cx="276253" cy="461665"/>
          </a:xfrm>
          <a:prstGeom prst="rect">
            <a:avLst/>
          </a:prstGeom>
          <a:noFill/>
        </p:spPr>
        <p:txBody>
          <a:bodyPr wrap="square" rtlCol="0">
            <a:spAutoFit/>
          </a:bodyPr>
          <a:lstStyle/>
          <a:p>
            <a:r>
              <a:rPr lang="en-US" sz="2400" dirty="0"/>
              <a:t>0</a:t>
            </a:r>
          </a:p>
        </p:txBody>
      </p:sp>
      <p:cxnSp>
        <p:nvCxnSpPr>
          <p:cNvPr id="13" name="Straight Arrow Connector 12"/>
          <p:cNvCxnSpPr>
            <a:endCxn id="6" idx="1"/>
          </p:cNvCxnSpPr>
          <p:nvPr/>
        </p:nvCxnSpPr>
        <p:spPr>
          <a:xfrm>
            <a:off x="1485892" y="2343154"/>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4" name="Straight Arrow Connector 13"/>
          <p:cNvCxnSpPr/>
          <p:nvPr/>
        </p:nvCxnSpPr>
        <p:spPr>
          <a:xfrm>
            <a:off x="2752729" y="2309820"/>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6" name="TextBox 15"/>
          <p:cNvSpPr txBox="1"/>
          <p:nvPr/>
        </p:nvSpPr>
        <p:spPr>
          <a:xfrm>
            <a:off x="1666884" y="1821797"/>
            <a:ext cx="285722" cy="461665"/>
          </a:xfrm>
          <a:prstGeom prst="rect">
            <a:avLst/>
          </a:prstGeom>
          <a:noFill/>
        </p:spPr>
        <p:txBody>
          <a:bodyPr wrap="square" rtlCol="0">
            <a:spAutoFit/>
          </a:bodyPr>
          <a:lstStyle/>
          <a:p>
            <a:r>
              <a:rPr lang="en-US" sz="2400" dirty="0"/>
              <a:t>1</a:t>
            </a:r>
          </a:p>
        </p:txBody>
      </p:sp>
      <p:sp>
        <p:nvSpPr>
          <p:cNvPr id="17" name="Oval 16"/>
          <p:cNvSpPr/>
          <p:nvPr/>
        </p:nvSpPr>
        <p:spPr>
          <a:xfrm>
            <a:off x="3509979" y="2066927"/>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552830" y="1987694"/>
            <a:ext cx="257175" cy="707886"/>
          </a:xfrm>
          <a:prstGeom prst="rect">
            <a:avLst/>
          </a:prstGeom>
          <a:noFill/>
        </p:spPr>
        <p:txBody>
          <a:bodyPr wrap="square" rtlCol="0">
            <a:spAutoFit/>
          </a:bodyPr>
          <a:lstStyle/>
          <a:p>
            <a:r>
              <a:rPr lang="en-US" sz="4000" dirty="0"/>
              <a:t>U</a:t>
            </a:r>
          </a:p>
        </p:txBody>
      </p:sp>
      <p:sp>
        <p:nvSpPr>
          <p:cNvPr id="19" name="Oval 18"/>
          <p:cNvSpPr/>
          <p:nvPr/>
        </p:nvSpPr>
        <p:spPr>
          <a:xfrm>
            <a:off x="6462739" y="3605221"/>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505590" y="3525988"/>
            <a:ext cx="257175" cy="707886"/>
          </a:xfrm>
          <a:prstGeom prst="rect">
            <a:avLst/>
          </a:prstGeom>
          <a:noFill/>
        </p:spPr>
        <p:txBody>
          <a:bodyPr wrap="square" rtlCol="0">
            <a:spAutoFit/>
          </a:bodyPr>
          <a:lstStyle/>
          <a:p>
            <a:r>
              <a:rPr lang="en-US" sz="4000" dirty="0"/>
              <a:t>Z</a:t>
            </a:r>
          </a:p>
        </p:txBody>
      </p:sp>
      <p:sp>
        <p:nvSpPr>
          <p:cNvPr id="21" name="Oval 20"/>
          <p:cNvSpPr/>
          <p:nvPr/>
        </p:nvSpPr>
        <p:spPr>
          <a:xfrm>
            <a:off x="6391299" y="3525988"/>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p:nvPr/>
        </p:nvCxnSpPr>
        <p:spPr>
          <a:xfrm>
            <a:off x="4176719" y="2333628"/>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0" name="Oval 29"/>
          <p:cNvSpPr/>
          <p:nvPr/>
        </p:nvSpPr>
        <p:spPr>
          <a:xfrm>
            <a:off x="2133601" y="3605228"/>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105012" y="3525995"/>
            <a:ext cx="257175" cy="707886"/>
          </a:xfrm>
          <a:prstGeom prst="rect">
            <a:avLst/>
          </a:prstGeom>
          <a:noFill/>
        </p:spPr>
        <p:txBody>
          <a:bodyPr wrap="square" rtlCol="0">
            <a:spAutoFit/>
          </a:bodyPr>
          <a:lstStyle/>
          <a:p>
            <a:r>
              <a:rPr lang="en-US" sz="4000" dirty="0"/>
              <a:t>W</a:t>
            </a:r>
          </a:p>
        </p:txBody>
      </p:sp>
      <p:sp>
        <p:nvSpPr>
          <p:cNvPr id="32" name="Oval 31"/>
          <p:cNvSpPr/>
          <p:nvPr/>
        </p:nvSpPr>
        <p:spPr>
          <a:xfrm>
            <a:off x="3562358" y="3633798"/>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3605209" y="3554565"/>
            <a:ext cx="257175" cy="707886"/>
          </a:xfrm>
          <a:prstGeom prst="rect">
            <a:avLst/>
          </a:prstGeom>
          <a:noFill/>
        </p:spPr>
        <p:txBody>
          <a:bodyPr wrap="square" rtlCol="0">
            <a:spAutoFit/>
          </a:bodyPr>
          <a:lstStyle/>
          <a:p>
            <a:r>
              <a:rPr lang="en-US" sz="4000" dirty="0"/>
              <a:t>X</a:t>
            </a:r>
          </a:p>
        </p:txBody>
      </p:sp>
      <p:sp>
        <p:nvSpPr>
          <p:cNvPr id="34" name="Oval 33"/>
          <p:cNvSpPr/>
          <p:nvPr/>
        </p:nvSpPr>
        <p:spPr>
          <a:xfrm>
            <a:off x="4991118" y="3548069"/>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5033969" y="3468836"/>
            <a:ext cx="257175" cy="707886"/>
          </a:xfrm>
          <a:prstGeom prst="rect">
            <a:avLst/>
          </a:prstGeom>
          <a:noFill/>
        </p:spPr>
        <p:txBody>
          <a:bodyPr wrap="square" rtlCol="0">
            <a:spAutoFit/>
          </a:bodyPr>
          <a:lstStyle/>
          <a:p>
            <a:r>
              <a:rPr lang="en-US" sz="4000" dirty="0"/>
              <a:t>Y</a:t>
            </a:r>
          </a:p>
        </p:txBody>
      </p:sp>
      <p:cxnSp>
        <p:nvCxnSpPr>
          <p:cNvPr id="36" name="Straight Arrow Connector 35"/>
          <p:cNvCxnSpPr/>
          <p:nvPr/>
        </p:nvCxnSpPr>
        <p:spPr>
          <a:xfrm>
            <a:off x="2833689" y="3848121"/>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7" name="Straight Arrow Connector 36"/>
          <p:cNvCxnSpPr/>
          <p:nvPr/>
        </p:nvCxnSpPr>
        <p:spPr>
          <a:xfrm>
            <a:off x="4248154" y="3805255"/>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8" name="Straight Arrow Connector 37"/>
          <p:cNvCxnSpPr/>
          <p:nvPr/>
        </p:nvCxnSpPr>
        <p:spPr>
          <a:xfrm>
            <a:off x="5662616" y="3819546"/>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0" name="Straight Arrow Connector 39"/>
          <p:cNvCxnSpPr>
            <a:stCxn id="6" idx="2"/>
          </p:cNvCxnSpPr>
          <p:nvPr/>
        </p:nvCxnSpPr>
        <p:spPr>
          <a:xfrm>
            <a:off x="2324093" y="2738440"/>
            <a:ext cx="38094" cy="787548"/>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3" name="TextBox 42"/>
          <p:cNvSpPr txBox="1"/>
          <p:nvPr/>
        </p:nvSpPr>
        <p:spPr>
          <a:xfrm>
            <a:off x="3009909" y="3409969"/>
            <a:ext cx="276253" cy="461665"/>
          </a:xfrm>
          <a:prstGeom prst="rect">
            <a:avLst/>
          </a:prstGeom>
          <a:noFill/>
        </p:spPr>
        <p:txBody>
          <a:bodyPr wrap="square" rtlCol="0">
            <a:spAutoFit/>
          </a:bodyPr>
          <a:lstStyle/>
          <a:p>
            <a:r>
              <a:rPr lang="en-US" sz="2400" dirty="0"/>
              <a:t>0</a:t>
            </a:r>
          </a:p>
        </p:txBody>
      </p:sp>
      <p:sp>
        <p:nvSpPr>
          <p:cNvPr id="44" name="TextBox 43"/>
          <p:cNvSpPr txBox="1"/>
          <p:nvPr/>
        </p:nvSpPr>
        <p:spPr>
          <a:xfrm>
            <a:off x="5829318" y="3386153"/>
            <a:ext cx="276253" cy="461665"/>
          </a:xfrm>
          <a:prstGeom prst="rect">
            <a:avLst/>
          </a:prstGeom>
          <a:noFill/>
        </p:spPr>
        <p:txBody>
          <a:bodyPr wrap="square" rtlCol="0">
            <a:spAutoFit/>
          </a:bodyPr>
          <a:lstStyle/>
          <a:p>
            <a:r>
              <a:rPr lang="en-US" sz="2400" dirty="0"/>
              <a:t>0</a:t>
            </a:r>
          </a:p>
        </p:txBody>
      </p:sp>
      <p:sp>
        <p:nvSpPr>
          <p:cNvPr id="46" name="TextBox 45"/>
          <p:cNvSpPr txBox="1"/>
          <p:nvPr/>
        </p:nvSpPr>
        <p:spPr>
          <a:xfrm>
            <a:off x="2005024" y="2845743"/>
            <a:ext cx="285722" cy="461665"/>
          </a:xfrm>
          <a:prstGeom prst="rect">
            <a:avLst/>
          </a:prstGeom>
          <a:noFill/>
        </p:spPr>
        <p:txBody>
          <a:bodyPr wrap="square" rtlCol="0">
            <a:spAutoFit/>
          </a:bodyPr>
          <a:lstStyle/>
          <a:p>
            <a:r>
              <a:rPr lang="en-US" sz="2400" dirty="0"/>
              <a:t>1</a:t>
            </a:r>
          </a:p>
        </p:txBody>
      </p:sp>
      <p:sp>
        <p:nvSpPr>
          <p:cNvPr id="47" name="TextBox 46"/>
          <p:cNvSpPr txBox="1"/>
          <p:nvPr/>
        </p:nvSpPr>
        <p:spPr>
          <a:xfrm>
            <a:off x="4295796" y="1907529"/>
            <a:ext cx="285722" cy="461665"/>
          </a:xfrm>
          <a:prstGeom prst="rect">
            <a:avLst/>
          </a:prstGeom>
          <a:noFill/>
        </p:spPr>
        <p:txBody>
          <a:bodyPr wrap="square" rtlCol="0">
            <a:spAutoFit/>
          </a:bodyPr>
          <a:lstStyle/>
          <a:p>
            <a:r>
              <a:rPr lang="en-US" sz="2400" dirty="0"/>
              <a:t>1</a:t>
            </a:r>
          </a:p>
        </p:txBody>
      </p:sp>
      <p:sp>
        <p:nvSpPr>
          <p:cNvPr id="48" name="TextBox 47"/>
          <p:cNvSpPr txBox="1"/>
          <p:nvPr/>
        </p:nvSpPr>
        <p:spPr>
          <a:xfrm>
            <a:off x="4381519" y="3350568"/>
            <a:ext cx="285722" cy="461665"/>
          </a:xfrm>
          <a:prstGeom prst="rect">
            <a:avLst/>
          </a:prstGeom>
          <a:noFill/>
        </p:spPr>
        <p:txBody>
          <a:bodyPr wrap="square" rtlCol="0">
            <a:spAutoFit/>
          </a:bodyPr>
          <a:lstStyle/>
          <a:p>
            <a:r>
              <a:rPr lang="en-US" sz="2400" dirty="0"/>
              <a:t>1</a:t>
            </a:r>
          </a:p>
        </p:txBody>
      </p:sp>
      <p:sp>
        <p:nvSpPr>
          <p:cNvPr id="49" name="TextBox 48"/>
          <p:cNvSpPr txBox="1"/>
          <p:nvPr/>
        </p:nvSpPr>
        <p:spPr>
          <a:xfrm>
            <a:off x="157163" y="5357817"/>
            <a:ext cx="12034837" cy="1077218"/>
          </a:xfrm>
          <a:prstGeom prst="rect">
            <a:avLst/>
          </a:prstGeom>
          <a:noFill/>
        </p:spPr>
        <p:txBody>
          <a:bodyPr wrap="square" rtlCol="0">
            <a:spAutoFit/>
          </a:bodyPr>
          <a:lstStyle/>
          <a:p>
            <a:r>
              <a:rPr lang="en-US" sz="3200" dirty="0"/>
              <a:t>Note that by imitating this example you could make a DFA that accepts any particular finite language.</a:t>
            </a:r>
          </a:p>
        </p:txBody>
      </p:sp>
    </p:spTree>
    <p:extLst>
      <p:ext uri="{BB962C8B-B14F-4D97-AF65-F5344CB8AC3E}">
        <p14:creationId xmlns:p14="http://schemas.microsoft.com/office/powerpoint/2010/main" val="23639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50" y="157163"/>
            <a:ext cx="11772900" cy="5016758"/>
          </a:xfrm>
          <a:prstGeom prst="rect">
            <a:avLst/>
          </a:prstGeom>
          <a:noFill/>
        </p:spPr>
        <p:txBody>
          <a:bodyPr wrap="square" rtlCol="0">
            <a:spAutoFit/>
          </a:bodyPr>
          <a:lstStyle/>
          <a:p>
            <a:r>
              <a:rPr lang="en-US" sz="3200" dirty="0"/>
              <a:t>Note that it is easy to write a program that simulates a  DFA's actions on a string.  You might have one variable that represents the current state and a for loop that iterates through the letters of the string. For a simple DFA with only a few states you might have a big conditional statement that checks the various cases: if you are in state foo with input letter bar change the state to fee.  For a more general automaton represent the transition function by a 2D table whose rows are indexed by the states and whose columns are indexed by the alphabet letters.  Table[foo][bar] is the state to transition to if you are in state foo and see input letter bar.</a:t>
            </a:r>
          </a:p>
        </p:txBody>
      </p:sp>
    </p:spTree>
    <p:extLst>
      <p:ext uri="{BB962C8B-B14F-4D97-AF65-F5344CB8AC3E}">
        <p14:creationId xmlns:p14="http://schemas.microsoft.com/office/powerpoint/2010/main" val="1405592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50" y="171450"/>
            <a:ext cx="11787188" cy="4031873"/>
          </a:xfrm>
          <a:prstGeom prst="rect">
            <a:avLst/>
          </a:prstGeom>
          <a:noFill/>
        </p:spPr>
        <p:txBody>
          <a:bodyPr wrap="square" rtlCol="0">
            <a:spAutoFit/>
          </a:bodyPr>
          <a:lstStyle/>
          <a:p>
            <a:r>
              <a:rPr lang="en-US" sz="3200" dirty="0"/>
              <a:t>Definition: We say that a language is </a:t>
            </a:r>
            <a:r>
              <a:rPr lang="en-US" sz="3200" i="1" dirty="0"/>
              <a:t>regular</a:t>
            </a:r>
            <a:r>
              <a:rPr lang="en-US" sz="3200" dirty="0"/>
              <a:t> if it is the language accepted by some DFA.</a:t>
            </a:r>
          </a:p>
          <a:p>
            <a:endParaRPr lang="en-US" sz="3200" dirty="0"/>
          </a:p>
          <a:p>
            <a:r>
              <a:rPr lang="en-US" sz="3200" dirty="0"/>
              <a:t>For examples:</a:t>
            </a:r>
          </a:p>
          <a:p>
            <a:pPr marL="914400" lvl="1" indent="-457200">
              <a:buFont typeface="Arial" panose="020B0604020202020204" pitchFamily="34" charset="0"/>
              <a:buChar char="•"/>
            </a:pPr>
            <a:r>
              <a:rPr lang="en-US" sz="3200" dirty="0">
                <a:latin typeface="Symbol" panose="05050102010706020507" pitchFamily="18" charset="2"/>
              </a:rPr>
              <a:t>S</a:t>
            </a:r>
            <a:r>
              <a:rPr lang="en-US" sz="3200" baseline="30000" dirty="0"/>
              <a:t>*</a:t>
            </a:r>
            <a:r>
              <a:rPr lang="en-US" sz="3200" dirty="0"/>
              <a:t> is regular for any finite alphabet </a:t>
            </a:r>
            <a:r>
              <a:rPr lang="en-US" sz="3200" dirty="0">
                <a:latin typeface="Symbol" panose="05050102010706020507" pitchFamily="18" charset="2"/>
              </a:rPr>
              <a:t>S</a:t>
            </a:r>
            <a:r>
              <a:rPr lang="en-US" sz="3200" dirty="0"/>
              <a:t>.</a:t>
            </a:r>
          </a:p>
          <a:p>
            <a:pPr marL="914400" lvl="1" indent="-457200">
              <a:buFont typeface="Arial" panose="020B0604020202020204" pitchFamily="34" charset="0"/>
              <a:buChar char="•"/>
            </a:pPr>
            <a:r>
              <a:rPr lang="en-US" sz="3200" dirty="0"/>
              <a:t>Every finite language is regular.</a:t>
            </a:r>
          </a:p>
          <a:p>
            <a:pPr marL="914400" lvl="1" indent="-457200">
              <a:buFont typeface="Arial" panose="020B0604020202020204" pitchFamily="34" charset="0"/>
              <a:buChar char="•"/>
            </a:pPr>
            <a:r>
              <a:rPr lang="en-US" sz="3200" dirty="0"/>
              <a:t>10</a:t>
            </a:r>
            <a:r>
              <a:rPr lang="en-US" sz="3200" baseline="30000" dirty="0"/>
              <a:t>*</a:t>
            </a:r>
            <a:r>
              <a:rPr lang="en-US" sz="3200" dirty="0"/>
              <a:t>1 is regular.</a:t>
            </a:r>
          </a:p>
          <a:p>
            <a:pPr marL="914400" lvl="1" indent="-457200">
              <a:buFont typeface="Arial" panose="020B0604020202020204" pitchFamily="34" charset="0"/>
              <a:buChar char="•"/>
            </a:pPr>
            <a:r>
              <a:rPr lang="en-US" sz="3200" dirty="0"/>
              <a:t>Strings of 0's and 1's with an even number of 1's is regular.</a:t>
            </a:r>
          </a:p>
        </p:txBody>
      </p:sp>
    </p:spTree>
    <p:extLst>
      <p:ext uri="{BB962C8B-B14F-4D97-AF65-F5344CB8AC3E}">
        <p14:creationId xmlns:p14="http://schemas.microsoft.com/office/powerpoint/2010/main" val="2873404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5738" y="271463"/>
            <a:ext cx="11787187" cy="6986528"/>
          </a:xfrm>
          <a:prstGeom prst="rect">
            <a:avLst/>
          </a:prstGeom>
          <a:noFill/>
        </p:spPr>
        <p:txBody>
          <a:bodyPr wrap="square" rtlCol="0">
            <a:spAutoFit/>
          </a:bodyPr>
          <a:lstStyle/>
          <a:p>
            <a:r>
              <a:rPr lang="en-US" sz="3200" dirty="0"/>
              <a:t>Which of the following are regular? For each let the alphabet be {0,1}</a:t>
            </a:r>
          </a:p>
          <a:p>
            <a:r>
              <a:rPr lang="en-US" sz="3200" dirty="0"/>
              <a:t>Note that we can show a set </a:t>
            </a:r>
            <a:r>
              <a:rPr lang="en-US" sz="3200" i="1" dirty="0"/>
              <a:t>is</a:t>
            </a:r>
            <a:r>
              <a:rPr lang="en-US" sz="3200" dirty="0"/>
              <a:t> regular by producing the DFA that accepts it. We don't have a way to show a set isn't regular. We will.</a:t>
            </a:r>
          </a:p>
          <a:p>
            <a:pPr marL="971550" lvl="1" indent="-514350">
              <a:buFont typeface="+mj-lt"/>
              <a:buAutoNum type="alphaLcParenR"/>
            </a:pPr>
            <a:r>
              <a:rPr lang="en-US" sz="3200" dirty="0"/>
              <a:t>Strings of length 2?   yep</a:t>
            </a:r>
          </a:p>
          <a:p>
            <a:pPr marL="971550" lvl="1" indent="-514350">
              <a:buFont typeface="+mj-lt"/>
              <a:buAutoNum type="alphaLcParenR"/>
            </a:pPr>
            <a:r>
              <a:rPr lang="en-US" sz="3200" dirty="0"/>
              <a:t>Strings of even length?  yep</a:t>
            </a:r>
          </a:p>
          <a:p>
            <a:pPr marL="971550" lvl="1" indent="-514350">
              <a:buFont typeface="+mj-lt"/>
              <a:buAutoNum type="alphaLcParenR"/>
            </a:pPr>
            <a:r>
              <a:rPr lang="en-US" sz="3200" dirty="0"/>
              <a:t>Strings of prime length?</a:t>
            </a:r>
          </a:p>
          <a:p>
            <a:pPr marL="971550" lvl="1" indent="-514350">
              <a:buFont typeface="+mj-lt"/>
              <a:buAutoNum type="alphaLcParenR"/>
            </a:pPr>
            <a:r>
              <a:rPr lang="en-US" sz="3200" dirty="0"/>
              <a:t>Strings with the same number of 0's as 1's?</a:t>
            </a:r>
          </a:p>
          <a:p>
            <a:pPr marL="971550" lvl="1" indent="-514350">
              <a:buFont typeface="+mj-lt"/>
              <a:buAutoNum type="alphaLcParenR"/>
            </a:pPr>
            <a:r>
              <a:rPr lang="en-US" sz="3200" dirty="0"/>
              <a:t>Strings with  more 0's than 1's?</a:t>
            </a:r>
          </a:p>
          <a:p>
            <a:pPr marL="971550" lvl="1" indent="-514350">
              <a:buFont typeface="+mj-lt"/>
              <a:buAutoNum type="alphaLcParenR"/>
            </a:pPr>
            <a:r>
              <a:rPr lang="en-US" sz="3200" dirty="0"/>
              <a:t>Strings that  contain 010 as substrings? yep</a:t>
            </a:r>
          </a:p>
          <a:p>
            <a:pPr marL="971550" lvl="1" indent="-514350">
              <a:buFont typeface="+mj-lt"/>
              <a:buAutoNum type="alphaLcParenR"/>
            </a:pPr>
            <a:r>
              <a:rPr lang="en-US" sz="3200" dirty="0"/>
              <a:t>Strings with no more than 2 0's? yep</a:t>
            </a:r>
          </a:p>
          <a:p>
            <a:pPr marL="971550" lvl="1" indent="-514350">
              <a:buFont typeface="+mj-lt"/>
              <a:buAutoNum type="alphaLcParenR"/>
            </a:pPr>
            <a:r>
              <a:rPr lang="en-US" sz="3200" dirty="0"/>
              <a:t>Strings with at least 2 0's? </a:t>
            </a:r>
            <a:r>
              <a:rPr lang="en-US" sz="3200"/>
              <a:t>yep</a:t>
            </a:r>
            <a:endParaRPr lang="en-US" sz="3200" dirty="0"/>
          </a:p>
          <a:p>
            <a:pPr marL="971550" lvl="1" indent="-514350">
              <a:buFont typeface="+mj-lt"/>
              <a:buAutoNum type="alphaLcParenR"/>
            </a:pPr>
            <a:r>
              <a:rPr lang="en-US" sz="3200" dirty="0"/>
              <a:t>Strings that are palindromes?</a:t>
            </a:r>
          </a:p>
          <a:p>
            <a:pPr marL="971550" lvl="1" indent="-514350">
              <a:buFont typeface="+mj-lt"/>
              <a:buAutoNum type="alphaLcParenR"/>
            </a:pPr>
            <a:r>
              <a:rPr lang="en-US" sz="3200" dirty="0"/>
              <a:t>Strings that are palindromes of length 6 or less?  yep</a:t>
            </a:r>
          </a:p>
          <a:p>
            <a:pPr marL="971550" lvl="1" indent="-514350">
              <a:buFont typeface="+mj-lt"/>
              <a:buAutoNum type="alphaLcParenR"/>
            </a:pPr>
            <a:endParaRPr lang="en-US" sz="3200" dirty="0"/>
          </a:p>
        </p:txBody>
      </p:sp>
    </p:spTree>
    <p:extLst>
      <p:ext uri="{BB962C8B-B14F-4D97-AF65-F5344CB8AC3E}">
        <p14:creationId xmlns:p14="http://schemas.microsoft.com/office/powerpoint/2010/main" val="383413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307" y="341194"/>
            <a:ext cx="11518711" cy="1077218"/>
          </a:xfrm>
          <a:prstGeom prst="rect">
            <a:avLst/>
          </a:prstGeom>
          <a:noFill/>
        </p:spPr>
        <p:txBody>
          <a:bodyPr wrap="square" rtlCol="0">
            <a:spAutoFit/>
          </a:bodyPr>
          <a:lstStyle/>
          <a:p>
            <a:r>
              <a:rPr lang="en-US" sz="3200" dirty="0"/>
              <a:t>Of course, we would like some way to characterize the languages that are regular so we could determine if a language is </a:t>
            </a:r>
            <a:r>
              <a:rPr lang="en-US" sz="3200" i="1" dirty="0"/>
              <a:t>not</a:t>
            </a:r>
            <a:r>
              <a:rPr lang="en-US" sz="3200" dirty="0"/>
              <a:t> regular.</a:t>
            </a:r>
          </a:p>
        </p:txBody>
      </p:sp>
    </p:spTree>
    <p:extLst>
      <p:ext uri="{BB962C8B-B14F-4D97-AF65-F5344CB8AC3E}">
        <p14:creationId xmlns:p14="http://schemas.microsoft.com/office/powerpoint/2010/main" val="292710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332" y="79093"/>
            <a:ext cx="4843465" cy="584775"/>
          </a:xfrm>
          <a:prstGeom prst="rect">
            <a:avLst/>
          </a:prstGeom>
          <a:noFill/>
        </p:spPr>
        <p:txBody>
          <a:bodyPr wrap="square" rtlCol="0">
            <a:spAutoFit/>
          </a:bodyPr>
          <a:lstStyle/>
          <a:p>
            <a:r>
              <a:rPr lang="en-US" sz="3200" dirty="0"/>
              <a:t>Let's start with an example:</a:t>
            </a:r>
          </a:p>
        </p:txBody>
      </p:sp>
      <p:sp>
        <p:nvSpPr>
          <p:cNvPr id="35" name="TextBox 34"/>
          <p:cNvSpPr txBox="1"/>
          <p:nvPr/>
        </p:nvSpPr>
        <p:spPr>
          <a:xfrm>
            <a:off x="185738" y="2325807"/>
            <a:ext cx="11615737" cy="4031873"/>
          </a:xfrm>
          <a:prstGeom prst="rect">
            <a:avLst/>
          </a:prstGeom>
          <a:noFill/>
        </p:spPr>
        <p:txBody>
          <a:bodyPr wrap="square" rtlCol="0">
            <a:spAutoFit/>
          </a:bodyPr>
          <a:lstStyle/>
          <a:p>
            <a:r>
              <a:rPr lang="en-US" sz="3200" dirty="0"/>
              <a:t>Here you see labeled circles that are </a:t>
            </a:r>
            <a:r>
              <a:rPr lang="en-US" sz="3200" i="1" dirty="0"/>
              <a:t>states</a:t>
            </a:r>
            <a:r>
              <a:rPr lang="en-US" sz="3200" dirty="0"/>
              <a:t>, and labeled arrows that are </a:t>
            </a:r>
            <a:r>
              <a:rPr lang="en-US" sz="3200" i="1" dirty="0"/>
              <a:t>transitions</a:t>
            </a:r>
            <a:r>
              <a:rPr lang="en-US" sz="3200" dirty="0"/>
              <a:t>.  One of the states is marked "start".  One of the states has a double circle; this is a </a:t>
            </a:r>
            <a:r>
              <a:rPr lang="en-US" sz="3200" i="1" dirty="0"/>
              <a:t>terminal state</a:t>
            </a:r>
            <a:r>
              <a:rPr lang="en-US" sz="3200" dirty="0"/>
              <a:t> or </a:t>
            </a:r>
            <a:r>
              <a:rPr lang="en-US" sz="3200" i="1" dirty="0"/>
              <a:t>accept state</a:t>
            </a:r>
            <a:r>
              <a:rPr lang="en-US" sz="3200" dirty="0"/>
              <a:t>.  </a:t>
            </a:r>
          </a:p>
          <a:p>
            <a:endParaRPr lang="en-US" sz="3200" dirty="0"/>
          </a:p>
          <a:p>
            <a:r>
              <a:rPr lang="en-US" sz="3200" dirty="0"/>
              <a:t>To process a string with this automaton, begin in the start state at the start of the string.  Walk through the letters of the string, taking the transitions labeled with the letters.  If you are in an accept state at the end of the string, accept it; otherwise reject it.</a:t>
            </a:r>
          </a:p>
        </p:txBody>
      </p:sp>
      <p:sp>
        <p:nvSpPr>
          <p:cNvPr id="20" name="Oval 19"/>
          <p:cNvSpPr/>
          <p:nvPr/>
        </p:nvSpPr>
        <p:spPr>
          <a:xfrm>
            <a:off x="7729555" y="814388"/>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772406" y="735155"/>
            <a:ext cx="257175" cy="707886"/>
          </a:xfrm>
          <a:prstGeom prst="rect">
            <a:avLst/>
          </a:prstGeom>
          <a:noFill/>
        </p:spPr>
        <p:txBody>
          <a:bodyPr wrap="square" rtlCol="0">
            <a:spAutoFit/>
          </a:bodyPr>
          <a:lstStyle/>
          <a:p>
            <a:r>
              <a:rPr lang="en-US" sz="4000" dirty="0"/>
              <a:t>S</a:t>
            </a:r>
          </a:p>
        </p:txBody>
      </p:sp>
      <p:sp>
        <p:nvSpPr>
          <p:cNvPr id="22" name="Oval 21"/>
          <p:cNvSpPr/>
          <p:nvPr/>
        </p:nvSpPr>
        <p:spPr>
          <a:xfrm>
            <a:off x="9039245" y="1695452"/>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9082096" y="1616219"/>
            <a:ext cx="257175" cy="707886"/>
          </a:xfrm>
          <a:prstGeom prst="rect">
            <a:avLst/>
          </a:prstGeom>
          <a:noFill/>
        </p:spPr>
        <p:txBody>
          <a:bodyPr wrap="square" rtlCol="0">
            <a:spAutoFit/>
          </a:bodyPr>
          <a:lstStyle/>
          <a:p>
            <a:r>
              <a:rPr lang="en-US" sz="4000" dirty="0"/>
              <a:t>U</a:t>
            </a:r>
          </a:p>
        </p:txBody>
      </p:sp>
      <p:sp>
        <p:nvSpPr>
          <p:cNvPr id="24" name="Oval 23"/>
          <p:cNvSpPr/>
          <p:nvPr/>
        </p:nvSpPr>
        <p:spPr>
          <a:xfrm>
            <a:off x="9124982" y="138110"/>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167833" y="58877"/>
            <a:ext cx="257175" cy="707886"/>
          </a:xfrm>
          <a:prstGeom prst="rect">
            <a:avLst/>
          </a:prstGeom>
          <a:noFill/>
        </p:spPr>
        <p:txBody>
          <a:bodyPr wrap="square" rtlCol="0">
            <a:spAutoFit/>
          </a:bodyPr>
          <a:lstStyle/>
          <a:p>
            <a:r>
              <a:rPr lang="en-US" sz="4000" dirty="0"/>
              <a:t>T</a:t>
            </a:r>
          </a:p>
        </p:txBody>
      </p:sp>
      <p:sp>
        <p:nvSpPr>
          <p:cNvPr id="26" name="Oval 25"/>
          <p:cNvSpPr/>
          <p:nvPr/>
        </p:nvSpPr>
        <p:spPr>
          <a:xfrm>
            <a:off x="9053542" y="58877"/>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flipV="1">
            <a:off x="8301057" y="628650"/>
            <a:ext cx="690591" cy="214315"/>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2" name="Straight Arrow Connector 31"/>
          <p:cNvCxnSpPr>
            <a:endCxn id="23" idx="0"/>
          </p:cNvCxnSpPr>
          <p:nvPr/>
        </p:nvCxnSpPr>
        <p:spPr>
          <a:xfrm>
            <a:off x="9167833" y="842965"/>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6" name="Straight Arrow Connector 35"/>
          <p:cNvCxnSpPr>
            <a:endCxn id="26" idx="4"/>
          </p:cNvCxnSpPr>
          <p:nvPr/>
        </p:nvCxnSpPr>
        <p:spPr>
          <a:xfrm flipH="1" flipV="1">
            <a:off x="9377384" y="814388"/>
            <a:ext cx="47624"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7" name="Freeform 36"/>
          <p:cNvSpPr/>
          <p:nvPr/>
        </p:nvSpPr>
        <p:spPr>
          <a:xfrm>
            <a:off x="7915291" y="425900"/>
            <a:ext cx="279621" cy="317050"/>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38" name="TextBox 37"/>
          <p:cNvSpPr txBox="1"/>
          <p:nvPr/>
        </p:nvSpPr>
        <p:spPr>
          <a:xfrm>
            <a:off x="7629550" y="1459051"/>
            <a:ext cx="971553" cy="461665"/>
          </a:xfrm>
          <a:prstGeom prst="rect">
            <a:avLst/>
          </a:prstGeom>
          <a:noFill/>
        </p:spPr>
        <p:txBody>
          <a:bodyPr wrap="square" rtlCol="0">
            <a:spAutoFit/>
          </a:bodyPr>
          <a:lstStyle/>
          <a:p>
            <a:r>
              <a:rPr lang="en-US" sz="2400" dirty="0"/>
              <a:t>start</a:t>
            </a:r>
            <a:endParaRPr lang="en-US" dirty="0"/>
          </a:p>
        </p:txBody>
      </p:sp>
      <p:sp>
        <p:nvSpPr>
          <p:cNvPr id="39" name="TextBox 38"/>
          <p:cNvSpPr txBox="1"/>
          <p:nvPr/>
        </p:nvSpPr>
        <p:spPr>
          <a:xfrm>
            <a:off x="8001012" y="14284"/>
            <a:ext cx="85730" cy="461665"/>
          </a:xfrm>
          <a:prstGeom prst="rect">
            <a:avLst/>
          </a:prstGeom>
          <a:noFill/>
        </p:spPr>
        <p:txBody>
          <a:bodyPr wrap="square" rtlCol="0">
            <a:spAutoFit/>
          </a:bodyPr>
          <a:lstStyle/>
          <a:p>
            <a:r>
              <a:rPr lang="en-US" sz="2400" dirty="0"/>
              <a:t>a</a:t>
            </a:r>
          </a:p>
        </p:txBody>
      </p:sp>
      <p:sp>
        <p:nvSpPr>
          <p:cNvPr id="40" name="TextBox 39"/>
          <p:cNvSpPr txBox="1"/>
          <p:nvPr/>
        </p:nvSpPr>
        <p:spPr>
          <a:xfrm>
            <a:off x="8458220" y="316559"/>
            <a:ext cx="338152" cy="461665"/>
          </a:xfrm>
          <a:prstGeom prst="rect">
            <a:avLst/>
          </a:prstGeom>
          <a:noFill/>
        </p:spPr>
        <p:txBody>
          <a:bodyPr wrap="square" rtlCol="0">
            <a:spAutoFit/>
          </a:bodyPr>
          <a:lstStyle/>
          <a:p>
            <a:r>
              <a:rPr lang="en-US" sz="2400" dirty="0"/>
              <a:t>b</a:t>
            </a:r>
          </a:p>
        </p:txBody>
      </p:sp>
      <p:sp>
        <p:nvSpPr>
          <p:cNvPr id="41" name="TextBox 40"/>
          <p:cNvSpPr txBox="1"/>
          <p:nvPr/>
        </p:nvSpPr>
        <p:spPr>
          <a:xfrm>
            <a:off x="8853517" y="940442"/>
            <a:ext cx="338152" cy="461665"/>
          </a:xfrm>
          <a:prstGeom prst="rect">
            <a:avLst/>
          </a:prstGeom>
          <a:noFill/>
        </p:spPr>
        <p:txBody>
          <a:bodyPr wrap="square" rtlCol="0">
            <a:spAutoFit/>
          </a:bodyPr>
          <a:lstStyle/>
          <a:p>
            <a:r>
              <a:rPr lang="en-US" sz="2400" dirty="0"/>
              <a:t>b</a:t>
            </a:r>
          </a:p>
        </p:txBody>
      </p:sp>
      <p:sp>
        <p:nvSpPr>
          <p:cNvPr id="42" name="TextBox 41"/>
          <p:cNvSpPr txBox="1"/>
          <p:nvPr/>
        </p:nvSpPr>
        <p:spPr>
          <a:xfrm>
            <a:off x="9386903" y="988054"/>
            <a:ext cx="338152" cy="461665"/>
          </a:xfrm>
          <a:prstGeom prst="rect">
            <a:avLst/>
          </a:prstGeom>
          <a:noFill/>
        </p:spPr>
        <p:txBody>
          <a:bodyPr wrap="square" rtlCol="0">
            <a:spAutoFit/>
          </a:bodyPr>
          <a:lstStyle/>
          <a:p>
            <a:r>
              <a:rPr lang="en-US" sz="2400" dirty="0"/>
              <a:t>b</a:t>
            </a:r>
          </a:p>
        </p:txBody>
      </p:sp>
    </p:spTree>
    <p:extLst>
      <p:ext uri="{BB962C8B-B14F-4D97-AF65-F5344CB8AC3E}">
        <p14:creationId xmlns:p14="http://schemas.microsoft.com/office/powerpoint/2010/main" val="101484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729555" y="814388"/>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772406" y="735155"/>
            <a:ext cx="257175" cy="707886"/>
          </a:xfrm>
          <a:prstGeom prst="rect">
            <a:avLst/>
          </a:prstGeom>
          <a:noFill/>
        </p:spPr>
        <p:txBody>
          <a:bodyPr wrap="square" rtlCol="0">
            <a:spAutoFit/>
          </a:bodyPr>
          <a:lstStyle/>
          <a:p>
            <a:r>
              <a:rPr lang="en-US" sz="4000" dirty="0"/>
              <a:t>S</a:t>
            </a:r>
          </a:p>
        </p:txBody>
      </p:sp>
      <p:sp>
        <p:nvSpPr>
          <p:cNvPr id="4" name="Oval 3"/>
          <p:cNvSpPr/>
          <p:nvPr/>
        </p:nvSpPr>
        <p:spPr>
          <a:xfrm>
            <a:off x="9039245" y="1695452"/>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082096" y="1616219"/>
            <a:ext cx="257175" cy="707886"/>
          </a:xfrm>
          <a:prstGeom prst="rect">
            <a:avLst/>
          </a:prstGeom>
          <a:noFill/>
        </p:spPr>
        <p:txBody>
          <a:bodyPr wrap="square" rtlCol="0">
            <a:spAutoFit/>
          </a:bodyPr>
          <a:lstStyle/>
          <a:p>
            <a:r>
              <a:rPr lang="en-US" sz="4000" dirty="0"/>
              <a:t>U</a:t>
            </a:r>
          </a:p>
        </p:txBody>
      </p:sp>
      <p:sp>
        <p:nvSpPr>
          <p:cNvPr id="6" name="Oval 5"/>
          <p:cNvSpPr/>
          <p:nvPr/>
        </p:nvSpPr>
        <p:spPr>
          <a:xfrm>
            <a:off x="9124982" y="138110"/>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167833" y="58877"/>
            <a:ext cx="257175" cy="707886"/>
          </a:xfrm>
          <a:prstGeom prst="rect">
            <a:avLst/>
          </a:prstGeom>
          <a:noFill/>
        </p:spPr>
        <p:txBody>
          <a:bodyPr wrap="square" rtlCol="0">
            <a:spAutoFit/>
          </a:bodyPr>
          <a:lstStyle/>
          <a:p>
            <a:r>
              <a:rPr lang="en-US" sz="4000" dirty="0"/>
              <a:t>T</a:t>
            </a:r>
          </a:p>
        </p:txBody>
      </p:sp>
      <p:sp>
        <p:nvSpPr>
          <p:cNvPr id="8" name="Oval 7"/>
          <p:cNvSpPr/>
          <p:nvPr/>
        </p:nvSpPr>
        <p:spPr>
          <a:xfrm>
            <a:off x="9053542" y="58877"/>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8301057" y="628650"/>
            <a:ext cx="690591" cy="214315"/>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 name="Straight Arrow Connector 9"/>
          <p:cNvCxnSpPr>
            <a:endCxn id="5" idx="0"/>
          </p:cNvCxnSpPr>
          <p:nvPr/>
        </p:nvCxnSpPr>
        <p:spPr>
          <a:xfrm>
            <a:off x="9167833" y="842965"/>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1" name="Straight Arrow Connector 10"/>
          <p:cNvCxnSpPr>
            <a:endCxn id="8" idx="4"/>
          </p:cNvCxnSpPr>
          <p:nvPr/>
        </p:nvCxnSpPr>
        <p:spPr>
          <a:xfrm flipH="1" flipV="1">
            <a:off x="9377384" y="814388"/>
            <a:ext cx="47624"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2" name="Freeform 11"/>
          <p:cNvSpPr/>
          <p:nvPr/>
        </p:nvSpPr>
        <p:spPr>
          <a:xfrm>
            <a:off x="7915291" y="425900"/>
            <a:ext cx="279621" cy="317050"/>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3" name="TextBox 12"/>
          <p:cNvSpPr txBox="1"/>
          <p:nvPr/>
        </p:nvSpPr>
        <p:spPr>
          <a:xfrm>
            <a:off x="7629550" y="1459051"/>
            <a:ext cx="971553" cy="461665"/>
          </a:xfrm>
          <a:prstGeom prst="rect">
            <a:avLst/>
          </a:prstGeom>
          <a:noFill/>
        </p:spPr>
        <p:txBody>
          <a:bodyPr wrap="square" rtlCol="0">
            <a:spAutoFit/>
          </a:bodyPr>
          <a:lstStyle/>
          <a:p>
            <a:r>
              <a:rPr lang="en-US" sz="2400" dirty="0"/>
              <a:t>start</a:t>
            </a:r>
            <a:endParaRPr lang="en-US" dirty="0"/>
          </a:p>
        </p:txBody>
      </p:sp>
      <p:sp>
        <p:nvSpPr>
          <p:cNvPr id="14" name="TextBox 13"/>
          <p:cNvSpPr txBox="1"/>
          <p:nvPr/>
        </p:nvSpPr>
        <p:spPr>
          <a:xfrm>
            <a:off x="8001012" y="14284"/>
            <a:ext cx="85730" cy="461665"/>
          </a:xfrm>
          <a:prstGeom prst="rect">
            <a:avLst/>
          </a:prstGeom>
          <a:noFill/>
        </p:spPr>
        <p:txBody>
          <a:bodyPr wrap="square" rtlCol="0">
            <a:spAutoFit/>
          </a:bodyPr>
          <a:lstStyle/>
          <a:p>
            <a:r>
              <a:rPr lang="en-US" sz="2400" dirty="0"/>
              <a:t>a</a:t>
            </a:r>
          </a:p>
        </p:txBody>
      </p:sp>
      <p:sp>
        <p:nvSpPr>
          <p:cNvPr id="15" name="TextBox 14"/>
          <p:cNvSpPr txBox="1"/>
          <p:nvPr/>
        </p:nvSpPr>
        <p:spPr>
          <a:xfrm>
            <a:off x="8458220" y="316559"/>
            <a:ext cx="338152" cy="461665"/>
          </a:xfrm>
          <a:prstGeom prst="rect">
            <a:avLst/>
          </a:prstGeom>
          <a:noFill/>
        </p:spPr>
        <p:txBody>
          <a:bodyPr wrap="square" rtlCol="0">
            <a:spAutoFit/>
          </a:bodyPr>
          <a:lstStyle/>
          <a:p>
            <a:r>
              <a:rPr lang="en-US" sz="2400" dirty="0"/>
              <a:t>b</a:t>
            </a:r>
          </a:p>
        </p:txBody>
      </p:sp>
      <p:sp>
        <p:nvSpPr>
          <p:cNvPr id="16" name="TextBox 15"/>
          <p:cNvSpPr txBox="1"/>
          <p:nvPr/>
        </p:nvSpPr>
        <p:spPr>
          <a:xfrm>
            <a:off x="8853517" y="940442"/>
            <a:ext cx="338152" cy="461665"/>
          </a:xfrm>
          <a:prstGeom prst="rect">
            <a:avLst/>
          </a:prstGeom>
          <a:noFill/>
        </p:spPr>
        <p:txBody>
          <a:bodyPr wrap="square" rtlCol="0">
            <a:spAutoFit/>
          </a:bodyPr>
          <a:lstStyle/>
          <a:p>
            <a:r>
              <a:rPr lang="en-US" sz="2400" dirty="0"/>
              <a:t>b</a:t>
            </a:r>
          </a:p>
        </p:txBody>
      </p:sp>
      <p:sp>
        <p:nvSpPr>
          <p:cNvPr id="17" name="TextBox 16"/>
          <p:cNvSpPr txBox="1"/>
          <p:nvPr/>
        </p:nvSpPr>
        <p:spPr>
          <a:xfrm>
            <a:off x="9386903" y="988054"/>
            <a:ext cx="338152" cy="461665"/>
          </a:xfrm>
          <a:prstGeom prst="rect">
            <a:avLst/>
          </a:prstGeom>
          <a:noFill/>
        </p:spPr>
        <p:txBody>
          <a:bodyPr wrap="square" rtlCol="0">
            <a:spAutoFit/>
          </a:bodyPr>
          <a:lstStyle/>
          <a:p>
            <a:r>
              <a:rPr lang="en-US" sz="2400" dirty="0"/>
              <a:t>b</a:t>
            </a:r>
          </a:p>
        </p:txBody>
      </p:sp>
      <p:sp>
        <p:nvSpPr>
          <p:cNvPr id="18" name="TextBox 17"/>
          <p:cNvSpPr txBox="1"/>
          <p:nvPr/>
        </p:nvSpPr>
        <p:spPr>
          <a:xfrm>
            <a:off x="257175" y="425900"/>
            <a:ext cx="7200900" cy="2554545"/>
          </a:xfrm>
          <a:prstGeom prst="rect">
            <a:avLst/>
          </a:prstGeom>
          <a:noFill/>
        </p:spPr>
        <p:txBody>
          <a:bodyPr wrap="square" rtlCol="0">
            <a:spAutoFit/>
          </a:bodyPr>
          <a:lstStyle/>
          <a:p>
            <a:r>
              <a:rPr lang="en-US" sz="3200" dirty="0"/>
              <a:t>For example, on string "</a:t>
            </a:r>
            <a:r>
              <a:rPr lang="en-US" sz="3200" dirty="0" err="1"/>
              <a:t>abbb</a:t>
            </a:r>
            <a:r>
              <a:rPr lang="en-US" sz="3200" dirty="0"/>
              <a:t>" we go through the states SSTUT and end in an accept state, so we accept "</a:t>
            </a:r>
            <a:r>
              <a:rPr lang="en-US" sz="3200" dirty="0" err="1"/>
              <a:t>abbb</a:t>
            </a:r>
            <a:r>
              <a:rPr lang="en-US" sz="3200" dirty="0"/>
              <a:t>".  On the other hand, with string "bb" we go through states STU and we do not accept.</a:t>
            </a:r>
          </a:p>
        </p:txBody>
      </p:sp>
      <p:sp>
        <p:nvSpPr>
          <p:cNvPr id="19" name="TextBox 18"/>
          <p:cNvSpPr txBox="1"/>
          <p:nvPr/>
        </p:nvSpPr>
        <p:spPr>
          <a:xfrm>
            <a:off x="242888" y="3400425"/>
            <a:ext cx="11801475" cy="2554545"/>
          </a:xfrm>
          <a:prstGeom prst="rect">
            <a:avLst/>
          </a:prstGeom>
          <a:noFill/>
        </p:spPr>
        <p:txBody>
          <a:bodyPr wrap="square" rtlCol="0">
            <a:spAutoFit/>
          </a:bodyPr>
          <a:lstStyle/>
          <a:p>
            <a:r>
              <a:rPr lang="en-US" sz="3200" dirty="0"/>
              <a:t>With string "</a:t>
            </a:r>
            <a:r>
              <a:rPr lang="en-US" sz="3200" dirty="0" err="1"/>
              <a:t>abab</a:t>
            </a:r>
            <a:r>
              <a:rPr lang="en-US" sz="3200" dirty="0"/>
              <a:t>" we start in state S, stay in S on input 'a', go to state T on input 'b' and then have nowhere to go on input 'a'.  Again, we do not accept the string.  The only strings accepted are those for which the automaton consumes all of the letters in getting to an accept state.</a:t>
            </a:r>
          </a:p>
        </p:txBody>
      </p:sp>
    </p:spTree>
    <p:extLst>
      <p:ext uri="{BB962C8B-B14F-4D97-AF65-F5344CB8AC3E}">
        <p14:creationId xmlns:p14="http://schemas.microsoft.com/office/powerpoint/2010/main" val="1533644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7729555" y="728656"/>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2406" y="649423"/>
            <a:ext cx="257175" cy="707886"/>
          </a:xfrm>
          <a:prstGeom prst="rect">
            <a:avLst/>
          </a:prstGeom>
          <a:noFill/>
        </p:spPr>
        <p:txBody>
          <a:bodyPr wrap="square" rtlCol="0">
            <a:spAutoFit/>
          </a:bodyPr>
          <a:lstStyle/>
          <a:p>
            <a:r>
              <a:rPr lang="en-US" sz="4000" dirty="0"/>
              <a:t>S</a:t>
            </a:r>
          </a:p>
        </p:txBody>
      </p:sp>
      <p:sp>
        <p:nvSpPr>
          <p:cNvPr id="6" name="Oval 5"/>
          <p:cNvSpPr/>
          <p:nvPr/>
        </p:nvSpPr>
        <p:spPr>
          <a:xfrm>
            <a:off x="9039245" y="1609720"/>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082096" y="1530487"/>
            <a:ext cx="257175" cy="707886"/>
          </a:xfrm>
          <a:prstGeom prst="rect">
            <a:avLst/>
          </a:prstGeom>
          <a:noFill/>
        </p:spPr>
        <p:txBody>
          <a:bodyPr wrap="square" rtlCol="0">
            <a:spAutoFit/>
          </a:bodyPr>
          <a:lstStyle/>
          <a:p>
            <a:r>
              <a:rPr lang="en-US" sz="4000" dirty="0"/>
              <a:t>U</a:t>
            </a:r>
          </a:p>
        </p:txBody>
      </p:sp>
      <p:sp>
        <p:nvSpPr>
          <p:cNvPr id="8" name="Oval 7"/>
          <p:cNvSpPr/>
          <p:nvPr/>
        </p:nvSpPr>
        <p:spPr>
          <a:xfrm>
            <a:off x="9124982" y="52378"/>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9167833" y="-26855"/>
            <a:ext cx="257175" cy="707886"/>
          </a:xfrm>
          <a:prstGeom prst="rect">
            <a:avLst/>
          </a:prstGeom>
          <a:noFill/>
        </p:spPr>
        <p:txBody>
          <a:bodyPr wrap="square" rtlCol="0">
            <a:spAutoFit/>
          </a:bodyPr>
          <a:lstStyle/>
          <a:p>
            <a:r>
              <a:rPr lang="en-US" sz="4000" dirty="0"/>
              <a:t>T</a:t>
            </a:r>
          </a:p>
        </p:txBody>
      </p:sp>
      <p:sp>
        <p:nvSpPr>
          <p:cNvPr id="10" name="Oval 9"/>
          <p:cNvSpPr/>
          <p:nvPr/>
        </p:nvSpPr>
        <p:spPr>
          <a:xfrm>
            <a:off x="9053542" y="-26855"/>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8301057" y="542918"/>
            <a:ext cx="690591" cy="214315"/>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2" name="Straight Arrow Connector 11"/>
          <p:cNvCxnSpPr>
            <a:endCxn id="7" idx="0"/>
          </p:cNvCxnSpPr>
          <p:nvPr/>
        </p:nvCxnSpPr>
        <p:spPr>
          <a:xfrm>
            <a:off x="9167833" y="757233"/>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3" name="Straight Arrow Connector 12"/>
          <p:cNvCxnSpPr>
            <a:endCxn id="10" idx="4"/>
          </p:cNvCxnSpPr>
          <p:nvPr/>
        </p:nvCxnSpPr>
        <p:spPr>
          <a:xfrm flipH="1" flipV="1">
            <a:off x="9377384" y="728656"/>
            <a:ext cx="47624"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4" name="Freeform 13"/>
          <p:cNvSpPr/>
          <p:nvPr/>
        </p:nvSpPr>
        <p:spPr>
          <a:xfrm>
            <a:off x="7915291" y="340168"/>
            <a:ext cx="279621" cy="317050"/>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15" name="TextBox 14"/>
          <p:cNvSpPr txBox="1"/>
          <p:nvPr/>
        </p:nvSpPr>
        <p:spPr>
          <a:xfrm>
            <a:off x="7629550" y="1373319"/>
            <a:ext cx="971553" cy="461665"/>
          </a:xfrm>
          <a:prstGeom prst="rect">
            <a:avLst/>
          </a:prstGeom>
          <a:noFill/>
        </p:spPr>
        <p:txBody>
          <a:bodyPr wrap="square" rtlCol="0">
            <a:spAutoFit/>
          </a:bodyPr>
          <a:lstStyle/>
          <a:p>
            <a:r>
              <a:rPr lang="en-US" sz="2400" dirty="0"/>
              <a:t>start</a:t>
            </a:r>
            <a:endParaRPr lang="en-US" dirty="0"/>
          </a:p>
        </p:txBody>
      </p:sp>
      <p:sp>
        <p:nvSpPr>
          <p:cNvPr id="16" name="TextBox 15"/>
          <p:cNvSpPr txBox="1"/>
          <p:nvPr/>
        </p:nvSpPr>
        <p:spPr>
          <a:xfrm>
            <a:off x="8001012" y="-71448"/>
            <a:ext cx="85730" cy="461665"/>
          </a:xfrm>
          <a:prstGeom prst="rect">
            <a:avLst/>
          </a:prstGeom>
          <a:noFill/>
        </p:spPr>
        <p:txBody>
          <a:bodyPr wrap="square" rtlCol="0">
            <a:spAutoFit/>
          </a:bodyPr>
          <a:lstStyle/>
          <a:p>
            <a:r>
              <a:rPr lang="en-US" sz="2400" dirty="0"/>
              <a:t>a</a:t>
            </a:r>
          </a:p>
        </p:txBody>
      </p:sp>
      <p:sp>
        <p:nvSpPr>
          <p:cNvPr id="17" name="TextBox 16"/>
          <p:cNvSpPr txBox="1"/>
          <p:nvPr/>
        </p:nvSpPr>
        <p:spPr>
          <a:xfrm>
            <a:off x="8458220" y="230827"/>
            <a:ext cx="338152" cy="461665"/>
          </a:xfrm>
          <a:prstGeom prst="rect">
            <a:avLst/>
          </a:prstGeom>
          <a:noFill/>
        </p:spPr>
        <p:txBody>
          <a:bodyPr wrap="square" rtlCol="0">
            <a:spAutoFit/>
          </a:bodyPr>
          <a:lstStyle/>
          <a:p>
            <a:r>
              <a:rPr lang="en-US" sz="2400" dirty="0"/>
              <a:t>b</a:t>
            </a:r>
          </a:p>
        </p:txBody>
      </p:sp>
      <p:sp>
        <p:nvSpPr>
          <p:cNvPr id="18" name="TextBox 17"/>
          <p:cNvSpPr txBox="1"/>
          <p:nvPr/>
        </p:nvSpPr>
        <p:spPr>
          <a:xfrm>
            <a:off x="8853517" y="854710"/>
            <a:ext cx="338152" cy="461665"/>
          </a:xfrm>
          <a:prstGeom prst="rect">
            <a:avLst/>
          </a:prstGeom>
          <a:noFill/>
        </p:spPr>
        <p:txBody>
          <a:bodyPr wrap="square" rtlCol="0">
            <a:spAutoFit/>
          </a:bodyPr>
          <a:lstStyle/>
          <a:p>
            <a:r>
              <a:rPr lang="en-US" sz="2400" dirty="0"/>
              <a:t>b</a:t>
            </a:r>
          </a:p>
        </p:txBody>
      </p:sp>
      <p:sp>
        <p:nvSpPr>
          <p:cNvPr id="19" name="TextBox 18"/>
          <p:cNvSpPr txBox="1"/>
          <p:nvPr/>
        </p:nvSpPr>
        <p:spPr>
          <a:xfrm>
            <a:off x="9386903" y="902322"/>
            <a:ext cx="338152" cy="461665"/>
          </a:xfrm>
          <a:prstGeom prst="rect">
            <a:avLst/>
          </a:prstGeom>
          <a:noFill/>
        </p:spPr>
        <p:txBody>
          <a:bodyPr wrap="square" rtlCol="0">
            <a:spAutoFit/>
          </a:bodyPr>
          <a:lstStyle/>
          <a:p>
            <a:r>
              <a:rPr lang="en-US" sz="2400" dirty="0"/>
              <a:t>b</a:t>
            </a:r>
          </a:p>
        </p:txBody>
      </p:sp>
      <p:sp>
        <p:nvSpPr>
          <p:cNvPr id="20" name="TextBox 19"/>
          <p:cNvSpPr txBox="1"/>
          <p:nvPr/>
        </p:nvSpPr>
        <p:spPr>
          <a:xfrm>
            <a:off x="228600" y="230827"/>
            <a:ext cx="7243763" cy="1569660"/>
          </a:xfrm>
          <a:prstGeom prst="rect">
            <a:avLst/>
          </a:prstGeom>
          <a:noFill/>
        </p:spPr>
        <p:txBody>
          <a:bodyPr wrap="square" rtlCol="0">
            <a:spAutoFit/>
          </a:bodyPr>
          <a:lstStyle/>
          <a:p>
            <a:r>
              <a:rPr lang="en-US" sz="3200" dirty="0"/>
              <a:t>The usual question for a finite automaton is "What is the language accepted by the automaton?"</a:t>
            </a:r>
          </a:p>
        </p:txBody>
      </p:sp>
      <p:sp>
        <p:nvSpPr>
          <p:cNvPr id="21" name="TextBox 20"/>
          <p:cNvSpPr txBox="1"/>
          <p:nvPr/>
        </p:nvSpPr>
        <p:spPr>
          <a:xfrm>
            <a:off x="200025" y="2357438"/>
            <a:ext cx="11730038" cy="1077218"/>
          </a:xfrm>
          <a:prstGeom prst="rect">
            <a:avLst/>
          </a:prstGeom>
          <a:noFill/>
        </p:spPr>
        <p:txBody>
          <a:bodyPr wrap="square" rtlCol="0">
            <a:spAutoFit/>
          </a:bodyPr>
          <a:lstStyle/>
          <a:p>
            <a:r>
              <a:rPr lang="en-US" sz="3200" dirty="0"/>
              <a:t>The language accepted by this automaton is the set of strings with any number of a's followed by an odd number of b's.</a:t>
            </a:r>
          </a:p>
        </p:txBody>
      </p:sp>
    </p:spTree>
    <p:extLst>
      <p:ext uri="{BB962C8B-B14F-4D97-AF65-F5344CB8AC3E}">
        <p14:creationId xmlns:p14="http://schemas.microsoft.com/office/powerpoint/2010/main" val="1970200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7662" y="200026"/>
            <a:ext cx="11844338" cy="6001643"/>
          </a:xfrm>
          <a:prstGeom prst="rect">
            <a:avLst/>
          </a:prstGeom>
          <a:noFill/>
        </p:spPr>
        <p:txBody>
          <a:bodyPr wrap="square" rtlCol="0">
            <a:spAutoFit/>
          </a:bodyPr>
          <a:lstStyle/>
          <a:p>
            <a:r>
              <a:rPr lang="en-US" sz="3200" dirty="0"/>
              <a:t>In general, a "Deterministic Finite Automaton" or DFA is a quintuple (Q, </a:t>
            </a:r>
            <a:r>
              <a:rPr lang="en-US" sz="3200" dirty="0">
                <a:latin typeface="Symbol" panose="05050102010706020507" pitchFamily="18" charset="2"/>
              </a:rPr>
              <a:t>S</a:t>
            </a:r>
            <a:r>
              <a:rPr lang="en-US" sz="3200" dirty="0"/>
              <a:t>, </a:t>
            </a:r>
            <a:r>
              <a:rPr lang="en-US" sz="3200" dirty="0">
                <a:latin typeface="Symbol" panose="05050102010706020507" pitchFamily="18" charset="2"/>
              </a:rPr>
              <a:t>d</a:t>
            </a:r>
            <a:r>
              <a:rPr lang="en-US" sz="3200" dirty="0"/>
              <a:t>, s, F) where</a:t>
            </a:r>
          </a:p>
          <a:p>
            <a:pPr marL="1428750" indent="-514350"/>
            <a:r>
              <a:rPr lang="en-US" sz="3200" dirty="0"/>
              <a:t>Q is a finite set of states</a:t>
            </a:r>
          </a:p>
          <a:p>
            <a:pPr marL="1428750" indent="-514350"/>
            <a:r>
              <a:rPr lang="en-US" sz="3200" dirty="0">
                <a:latin typeface="Symbol" panose="05050102010706020507" pitchFamily="18" charset="2"/>
              </a:rPr>
              <a:t>S</a:t>
            </a:r>
            <a:r>
              <a:rPr lang="en-US" sz="3200" dirty="0"/>
              <a:t> is an alphabet of symbols</a:t>
            </a:r>
          </a:p>
          <a:p>
            <a:pPr marL="1428750" indent="-514350"/>
            <a:r>
              <a:rPr lang="en-US" sz="3200" dirty="0">
                <a:latin typeface="Symbol" panose="05050102010706020507" pitchFamily="18" charset="2"/>
              </a:rPr>
              <a:t>d</a:t>
            </a:r>
            <a:r>
              <a:rPr lang="en-US" sz="3200" dirty="0"/>
              <a:t> is a </a:t>
            </a:r>
            <a:r>
              <a:rPr lang="en-US" sz="3200" i="1" dirty="0"/>
              <a:t>transition function</a:t>
            </a:r>
            <a:r>
              <a:rPr lang="en-US" sz="3200" dirty="0"/>
              <a:t> whose inputs are a state and an element of </a:t>
            </a:r>
            <a:r>
              <a:rPr lang="en-US" sz="3200" dirty="0">
                <a:latin typeface="Symbol" panose="05050102010706020507" pitchFamily="18" charset="2"/>
              </a:rPr>
              <a:t>S</a:t>
            </a:r>
            <a:r>
              <a:rPr lang="en-US" sz="3200" dirty="0"/>
              <a:t> and whose output is a state. This is represented by the arrows in our diagrams.</a:t>
            </a:r>
          </a:p>
          <a:p>
            <a:pPr marL="1428750" indent="-514350"/>
            <a:r>
              <a:rPr lang="en-US" sz="3200" dirty="0"/>
              <a:t>s is one of the states in Q. This is our </a:t>
            </a:r>
            <a:r>
              <a:rPr lang="en-US" sz="3200" i="1" dirty="0"/>
              <a:t>start</a:t>
            </a:r>
            <a:r>
              <a:rPr lang="en-US" sz="3200" dirty="0"/>
              <a:t> state.  Note that there is only one start state in an automaton.</a:t>
            </a:r>
          </a:p>
          <a:p>
            <a:pPr marL="1428750" indent="-514350"/>
            <a:r>
              <a:rPr lang="en-US" sz="3200" dirty="0"/>
              <a:t>F is the set of accept, or </a:t>
            </a:r>
            <a:r>
              <a:rPr lang="en-US" sz="3200" i="1" dirty="0"/>
              <a:t>final</a:t>
            </a:r>
            <a:r>
              <a:rPr lang="en-US" sz="3200" dirty="0"/>
              <a:t> states.</a:t>
            </a:r>
          </a:p>
          <a:p>
            <a:endParaRPr lang="en-US" sz="3200" dirty="0"/>
          </a:p>
          <a:p>
            <a:endParaRPr lang="en-US" sz="3200" dirty="0"/>
          </a:p>
        </p:txBody>
      </p:sp>
    </p:spTree>
    <p:extLst>
      <p:ext uri="{BB962C8B-B14F-4D97-AF65-F5344CB8AC3E}">
        <p14:creationId xmlns:p14="http://schemas.microsoft.com/office/powerpoint/2010/main" val="1088967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3362" y="-75624"/>
            <a:ext cx="11958638" cy="4031873"/>
          </a:xfrm>
          <a:prstGeom prst="rect">
            <a:avLst/>
          </a:prstGeom>
          <a:noFill/>
        </p:spPr>
        <p:txBody>
          <a:bodyPr wrap="square" rtlCol="0">
            <a:spAutoFit/>
          </a:bodyPr>
          <a:lstStyle/>
          <a:p>
            <a:r>
              <a:rPr lang="en-US" sz="3200" dirty="0"/>
              <a:t>A DFA processes strings in </a:t>
            </a:r>
            <a:r>
              <a:rPr lang="en-US" sz="3200" dirty="0">
                <a:latin typeface="Symbol" panose="05050102010706020507" pitchFamily="18" charset="2"/>
              </a:rPr>
              <a:t>S</a:t>
            </a:r>
            <a:r>
              <a:rPr lang="en-US" sz="3200" baseline="30000" dirty="0"/>
              <a:t>*</a:t>
            </a:r>
            <a:r>
              <a:rPr lang="en-US" sz="3200" dirty="0"/>
              <a:t> as follows: Let w=a</a:t>
            </a:r>
            <a:r>
              <a:rPr lang="en-US" sz="3200" baseline="-25000" dirty="0"/>
              <a:t>0</a:t>
            </a:r>
            <a:r>
              <a:rPr lang="en-US" sz="3200" dirty="0"/>
              <a:t>a</a:t>
            </a:r>
            <a:r>
              <a:rPr lang="en-US" sz="3200" baseline="-25000" dirty="0"/>
              <a:t>1</a:t>
            </a:r>
            <a:r>
              <a:rPr lang="en-US" sz="3200" dirty="0"/>
              <a:t>...a</a:t>
            </a:r>
            <a:r>
              <a:rPr lang="en-US" sz="3200" baseline="-25000" dirty="0"/>
              <a:t>n-1</a:t>
            </a:r>
            <a:r>
              <a:rPr lang="en-US" sz="3200" dirty="0"/>
              <a:t> be a string in </a:t>
            </a:r>
            <a:r>
              <a:rPr lang="en-US" sz="3200" dirty="0">
                <a:latin typeface="Symbol" panose="05050102010706020507" pitchFamily="18" charset="2"/>
              </a:rPr>
              <a:t>S</a:t>
            </a:r>
            <a:r>
              <a:rPr lang="en-US" sz="3200" baseline="30000" dirty="0"/>
              <a:t>*</a:t>
            </a:r>
            <a:r>
              <a:rPr lang="en-US" sz="3200" dirty="0"/>
              <a:t>. Let q</a:t>
            </a:r>
            <a:r>
              <a:rPr lang="en-US" sz="3200" baseline="-25000" dirty="0"/>
              <a:t>0</a:t>
            </a:r>
            <a:r>
              <a:rPr lang="en-US" sz="3200" dirty="0"/>
              <a:t> be s (the start state), and for </a:t>
            </a:r>
            <a:r>
              <a:rPr lang="en-US" sz="3200" dirty="0" err="1"/>
              <a:t>i</a:t>
            </a:r>
            <a:r>
              <a:rPr lang="en-US" sz="3200" dirty="0"/>
              <a:t> &gt; 0 let q</a:t>
            </a:r>
            <a:r>
              <a:rPr lang="en-US" sz="3200" baseline="-25000" dirty="0"/>
              <a:t>i</a:t>
            </a:r>
            <a:r>
              <a:rPr lang="en-US" sz="3200" dirty="0"/>
              <a:t> = </a:t>
            </a:r>
            <a:r>
              <a:rPr lang="en-US" sz="3200" dirty="0">
                <a:latin typeface="Symbol" panose="05050102010706020507" pitchFamily="18" charset="2"/>
              </a:rPr>
              <a:t>d</a:t>
            </a:r>
            <a:r>
              <a:rPr lang="en-US" sz="3200" dirty="0"/>
              <a:t>(q</a:t>
            </a:r>
            <a:r>
              <a:rPr lang="en-US" sz="3200" baseline="-25000" dirty="0"/>
              <a:t>i-1</a:t>
            </a:r>
            <a:r>
              <a:rPr lang="en-US" sz="3200" dirty="0"/>
              <a:t>,a</a:t>
            </a:r>
            <a:r>
              <a:rPr lang="en-US" sz="3200" baseline="-25000" dirty="0"/>
              <a:t>i-1</a:t>
            </a:r>
            <a:r>
              <a:rPr lang="en-US" sz="3200" dirty="0"/>
              <a:t>) The last state is q</a:t>
            </a:r>
            <a:r>
              <a:rPr lang="en-US" sz="3200" baseline="-25000" dirty="0"/>
              <a:t>n</a:t>
            </a:r>
            <a:r>
              <a:rPr lang="en-US" sz="3200" dirty="0"/>
              <a:t>.  If </a:t>
            </a:r>
            <a:r>
              <a:rPr lang="en-US" sz="3200" dirty="0" err="1"/>
              <a:t>q</a:t>
            </a:r>
            <a:r>
              <a:rPr lang="en-US" sz="3200" baseline="-25000" dirty="0" err="1"/>
              <a:t>n</a:t>
            </a:r>
            <a:r>
              <a:rPr lang="en-US" sz="3200" dirty="0"/>
              <a:t> is an element of F accept the string w.</a:t>
            </a:r>
          </a:p>
          <a:p>
            <a:endParaRPr lang="en-US" sz="3200" dirty="0"/>
          </a:p>
          <a:p>
            <a:r>
              <a:rPr lang="en-US" sz="3200" dirty="0"/>
              <a:t>This definition assumes there is a transition from every state on every element of S.  We can make any automaton fit this by adding for any missing transition a transition to a "dead" state from which there is no exit.</a:t>
            </a:r>
          </a:p>
        </p:txBody>
      </p:sp>
      <p:sp>
        <p:nvSpPr>
          <p:cNvPr id="18" name="Oval 17"/>
          <p:cNvSpPr/>
          <p:nvPr/>
        </p:nvSpPr>
        <p:spPr>
          <a:xfrm>
            <a:off x="4171971" y="5268268"/>
            <a:ext cx="347683" cy="689628"/>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214822" y="5172945"/>
            <a:ext cx="173841" cy="707886"/>
          </a:xfrm>
          <a:prstGeom prst="rect">
            <a:avLst/>
          </a:prstGeom>
          <a:noFill/>
        </p:spPr>
        <p:txBody>
          <a:bodyPr wrap="square" rtlCol="0">
            <a:spAutoFit/>
          </a:bodyPr>
          <a:lstStyle/>
          <a:p>
            <a:r>
              <a:rPr lang="en-US" sz="4000" dirty="0"/>
              <a:t>S</a:t>
            </a:r>
          </a:p>
        </p:txBody>
      </p:sp>
      <p:sp>
        <p:nvSpPr>
          <p:cNvPr id="20" name="Oval 19"/>
          <p:cNvSpPr/>
          <p:nvPr/>
        </p:nvSpPr>
        <p:spPr>
          <a:xfrm>
            <a:off x="5481661" y="6238884"/>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524512" y="6159651"/>
            <a:ext cx="257175" cy="707886"/>
          </a:xfrm>
          <a:prstGeom prst="rect">
            <a:avLst/>
          </a:prstGeom>
          <a:noFill/>
        </p:spPr>
        <p:txBody>
          <a:bodyPr wrap="square" rtlCol="0">
            <a:spAutoFit/>
          </a:bodyPr>
          <a:lstStyle/>
          <a:p>
            <a:r>
              <a:rPr lang="en-US" sz="4000" dirty="0"/>
              <a:t>U</a:t>
            </a:r>
          </a:p>
        </p:txBody>
      </p:sp>
      <p:sp>
        <p:nvSpPr>
          <p:cNvPr id="22" name="Oval 21"/>
          <p:cNvSpPr/>
          <p:nvPr/>
        </p:nvSpPr>
        <p:spPr>
          <a:xfrm>
            <a:off x="5567398" y="4591990"/>
            <a:ext cx="347683" cy="6896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610249" y="4496667"/>
            <a:ext cx="173841" cy="707886"/>
          </a:xfrm>
          <a:prstGeom prst="rect">
            <a:avLst/>
          </a:prstGeom>
          <a:noFill/>
        </p:spPr>
        <p:txBody>
          <a:bodyPr wrap="square" rtlCol="0">
            <a:spAutoFit/>
          </a:bodyPr>
          <a:lstStyle/>
          <a:p>
            <a:r>
              <a:rPr lang="en-US" sz="4000" dirty="0"/>
              <a:t>T</a:t>
            </a:r>
          </a:p>
        </p:txBody>
      </p:sp>
      <p:sp>
        <p:nvSpPr>
          <p:cNvPr id="24" name="Oval 23"/>
          <p:cNvSpPr/>
          <p:nvPr/>
        </p:nvSpPr>
        <p:spPr>
          <a:xfrm>
            <a:off x="5495958" y="4489561"/>
            <a:ext cx="437812" cy="8682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a:endCxn id="32" idx="0"/>
          </p:cNvCxnSpPr>
          <p:nvPr/>
        </p:nvCxnSpPr>
        <p:spPr>
          <a:xfrm>
            <a:off x="4743473" y="5386398"/>
            <a:ext cx="666750" cy="28580"/>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6" name="Straight Arrow Connector 25"/>
          <p:cNvCxnSpPr>
            <a:endCxn id="21" idx="0"/>
          </p:cNvCxnSpPr>
          <p:nvPr/>
        </p:nvCxnSpPr>
        <p:spPr>
          <a:xfrm>
            <a:off x="5610249" y="5386397"/>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7" name="Straight Arrow Connector 26"/>
          <p:cNvCxnSpPr>
            <a:endCxn id="24" idx="4"/>
          </p:cNvCxnSpPr>
          <p:nvPr/>
        </p:nvCxnSpPr>
        <p:spPr>
          <a:xfrm flipH="1" flipV="1">
            <a:off x="5714864" y="5357821"/>
            <a:ext cx="152560"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8" name="Freeform 27"/>
          <p:cNvSpPr/>
          <p:nvPr/>
        </p:nvSpPr>
        <p:spPr>
          <a:xfrm>
            <a:off x="4357708" y="4922017"/>
            <a:ext cx="189014" cy="364365"/>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29" name="TextBox 28"/>
          <p:cNvSpPr txBox="1"/>
          <p:nvPr/>
        </p:nvSpPr>
        <p:spPr>
          <a:xfrm>
            <a:off x="4071967" y="5933587"/>
            <a:ext cx="656736" cy="830997"/>
          </a:xfrm>
          <a:prstGeom prst="rect">
            <a:avLst/>
          </a:prstGeom>
          <a:noFill/>
        </p:spPr>
        <p:txBody>
          <a:bodyPr wrap="square" rtlCol="0">
            <a:spAutoFit/>
          </a:bodyPr>
          <a:lstStyle/>
          <a:p>
            <a:r>
              <a:rPr lang="en-US" sz="2400" dirty="0"/>
              <a:t>start</a:t>
            </a:r>
            <a:endParaRPr lang="en-US" dirty="0"/>
          </a:p>
        </p:txBody>
      </p:sp>
      <p:sp>
        <p:nvSpPr>
          <p:cNvPr id="30" name="TextBox 29"/>
          <p:cNvSpPr txBox="1"/>
          <p:nvPr/>
        </p:nvSpPr>
        <p:spPr>
          <a:xfrm>
            <a:off x="4527148" y="4488820"/>
            <a:ext cx="45719" cy="461665"/>
          </a:xfrm>
          <a:prstGeom prst="rect">
            <a:avLst/>
          </a:prstGeom>
          <a:noFill/>
        </p:spPr>
        <p:txBody>
          <a:bodyPr wrap="square" rtlCol="0">
            <a:spAutoFit/>
          </a:bodyPr>
          <a:lstStyle/>
          <a:p>
            <a:r>
              <a:rPr lang="en-US" sz="2400" dirty="0"/>
              <a:t>a</a:t>
            </a:r>
          </a:p>
        </p:txBody>
      </p:sp>
      <p:sp>
        <p:nvSpPr>
          <p:cNvPr id="31" name="TextBox 30"/>
          <p:cNvSpPr txBox="1"/>
          <p:nvPr/>
        </p:nvSpPr>
        <p:spPr>
          <a:xfrm>
            <a:off x="4900636" y="4791095"/>
            <a:ext cx="228579" cy="461665"/>
          </a:xfrm>
          <a:prstGeom prst="rect">
            <a:avLst/>
          </a:prstGeom>
          <a:noFill/>
        </p:spPr>
        <p:txBody>
          <a:bodyPr wrap="square" rtlCol="0">
            <a:spAutoFit/>
          </a:bodyPr>
          <a:lstStyle/>
          <a:p>
            <a:r>
              <a:rPr lang="en-US" sz="2400" dirty="0"/>
              <a:t>b</a:t>
            </a:r>
          </a:p>
        </p:txBody>
      </p:sp>
      <p:sp>
        <p:nvSpPr>
          <p:cNvPr id="32" name="TextBox 31"/>
          <p:cNvSpPr txBox="1"/>
          <p:nvPr/>
        </p:nvSpPr>
        <p:spPr>
          <a:xfrm>
            <a:off x="5295933" y="5414978"/>
            <a:ext cx="228579" cy="461665"/>
          </a:xfrm>
          <a:prstGeom prst="rect">
            <a:avLst/>
          </a:prstGeom>
          <a:noFill/>
        </p:spPr>
        <p:txBody>
          <a:bodyPr wrap="square" rtlCol="0">
            <a:spAutoFit/>
          </a:bodyPr>
          <a:lstStyle/>
          <a:p>
            <a:r>
              <a:rPr lang="en-US" sz="2400" dirty="0"/>
              <a:t>b</a:t>
            </a:r>
          </a:p>
        </p:txBody>
      </p:sp>
      <p:sp>
        <p:nvSpPr>
          <p:cNvPr id="33" name="TextBox 32"/>
          <p:cNvSpPr txBox="1"/>
          <p:nvPr/>
        </p:nvSpPr>
        <p:spPr>
          <a:xfrm>
            <a:off x="5829319" y="5462590"/>
            <a:ext cx="228579" cy="461665"/>
          </a:xfrm>
          <a:prstGeom prst="rect">
            <a:avLst/>
          </a:prstGeom>
          <a:noFill/>
        </p:spPr>
        <p:txBody>
          <a:bodyPr wrap="square" rtlCol="0">
            <a:spAutoFit/>
          </a:bodyPr>
          <a:lstStyle/>
          <a:p>
            <a:r>
              <a:rPr lang="en-US" sz="2400" dirty="0"/>
              <a:t>b</a:t>
            </a:r>
          </a:p>
        </p:txBody>
      </p:sp>
      <p:sp>
        <p:nvSpPr>
          <p:cNvPr id="50" name="TextBox 49"/>
          <p:cNvSpPr txBox="1"/>
          <p:nvPr/>
        </p:nvSpPr>
        <p:spPr>
          <a:xfrm>
            <a:off x="7486655" y="5281618"/>
            <a:ext cx="1357313" cy="523220"/>
          </a:xfrm>
          <a:prstGeom prst="rect">
            <a:avLst/>
          </a:prstGeom>
          <a:noFill/>
        </p:spPr>
        <p:txBody>
          <a:bodyPr wrap="square" rtlCol="0">
            <a:spAutoFit/>
          </a:bodyPr>
          <a:lstStyle/>
          <a:p>
            <a:r>
              <a:rPr lang="en-US" sz="2800" dirty="0"/>
              <a:t>dead</a:t>
            </a:r>
          </a:p>
        </p:txBody>
      </p:sp>
      <p:sp>
        <p:nvSpPr>
          <p:cNvPr id="51" name="Oval 50"/>
          <p:cNvSpPr/>
          <p:nvPr/>
        </p:nvSpPr>
        <p:spPr>
          <a:xfrm>
            <a:off x="7486655" y="5195890"/>
            <a:ext cx="942970" cy="87803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p:nvPr/>
        </p:nvCxnSpPr>
        <p:spPr>
          <a:xfrm>
            <a:off x="6057898" y="4922017"/>
            <a:ext cx="1428757" cy="43580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5" name="Straight Arrow Connector 54"/>
          <p:cNvCxnSpPr/>
          <p:nvPr/>
        </p:nvCxnSpPr>
        <p:spPr>
          <a:xfrm flipV="1">
            <a:off x="6105433" y="5876643"/>
            <a:ext cx="1381222" cy="472442"/>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7" name="Freeform 56"/>
          <p:cNvSpPr/>
          <p:nvPr/>
        </p:nvSpPr>
        <p:spPr>
          <a:xfrm>
            <a:off x="7814424" y="4524481"/>
            <a:ext cx="769339" cy="733319"/>
          </a:xfrm>
          <a:custGeom>
            <a:avLst/>
            <a:gdLst>
              <a:gd name="connsiteX0" fmla="*/ 443751 w 769339"/>
              <a:gd name="connsiteY0" fmla="*/ 733319 h 733319"/>
              <a:gd name="connsiteX1" fmla="*/ 758076 w 769339"/>
              <a:gd name="connsiteY1" fmla="*/ 318982 h 733319"/>
              <a:gd name="connsiteX2" fmla="*/ 86564 w 769339"/>
              <a:gd name="connsiteY2" fmla="*/ 4657 h 733319"/>
              <a:gd name="connsiteX3" fmla="*/ 29414 w 769339"/>
              <a:gd name="connsiteY3" fmla="*/ 561869 h 733319"/>
            </a:gdLst>
            <a:ahLst/>
            <a:cxnLst>
              <a:cxn ang="0">
                <a:pos x="connsiteX0" y="connsiteY0"/>
              </a:cxn>
              <a:cxn ang="0">
                <a:pos x="connsiteX1" y="connsiteY1"/>
              </a:cxn>
              <a:cxn ang="0">
                <a:pos x="connsiteX2" y="connsiteY2"/>
              </a:cxn>
              <a:cxn ang="0">
                <a:pos x="connsiteX3" y="connsiteY3"/>
              </a:cxn>
            </a:cxnLst>
            <a:rect l="l" t="t" r="r" b="b"/>
            <a:pathLst>
              <a:path w="769339" h="733319">
                <a:moveTo>
                  <a:pt x="443751" y="733319"/>
                </a:moveTo>
                <a:cubicBezTo>
                  <a:pt x="630679" y="586872"/>
                  <a:pt x="817607" y="440426"/>
                  <a:pt x="758076" y="318982"/>
                </a:cubicBezTo>
                <a:cubicBezTo>
                  <a:pt x="698545" y="197538"/>
                  <a:pt x="208008" y="-35824"/>
                  <a:pt x="86564" y="4657"/>
                </a:cubicBezTo>
                <a:cubicBezTo>
                  <a:pt x="-34880" y="45138"/>
                  <a:pt x="-2733" y="303503"/>
                  <a:pt x="29414" y="561869"/>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90" name="TextBox 89"/>
          <p:cNvSpPr txBox="1"/>
          <p:nvPr/>
        </p:nvSpPr>
        <p:spPr>
          <a:xfrm>
            <a:off x="6808383" y="4641220"/>
            <a:ext cx="45719" cy="461665"/>
          </a:xfrm>
          <a:prstGeom prst="rect">
            <a:avLst/>
          </a:prstGeom>
          <a:noFill/>
        </p:spPr>
        <p:txBody>
          <a:bodyPr wrap="square" rtlCol="0">
            <a:spAutoFit/>
          </a:bodyPr>
          <a:lstStyle/>
          <a:p>
            <a:r>
              <a:rPr lang="en-US" sz="2400" dirty="0"/>
              <a:t>a</a:t>
            </a:r>
          </a:p>
        </p:txBody>
      </p:sp>
      <p:sp>
        <p:nvSpPr>
          <p:cNvPr id="91" name="TextBox 90"/>
          <p:cNvSpPr txBox="1"/>
          <p:nvPr/>
        </p:nvSpPr>
        <p:spPr>
          <a:xfrm>
            <a:off x="6751243" y="6084264"/>
            <a:ext cx="45719" cy="461665"/>
          </a:xfrm>
          <a:prstGeom prst="rect">
            <a:avLst/>
          </a:prstGeom>
          <a:noFill/>
        </p:spPr>
        <p:txBody>
          <a:bodyPr wrap="square" rtlCol="0">
            <a:spAutoFit/>
          </a:bodyPr>
          <a:lstStyle/>
          <a:p>
            <a:r>
              <a:rPr lang="en-US" sz="2400" dirty="0"/>
              <a:t>a</a:t>
            </a:r>
          </a:p>
        </p:txBody>
      </p:sp>
      <p:sp>
        <p:nvSpPr>
          <p:cNvPr id="92" name="TextBox 91"/>
          <p:cNvSpPr txBox="1"/>
          <p:nvPr/>
        </p:nvSpPr>
        <p:spPr>
          <a:xfrm>
            <a:off x="8000201" y="4183470"/>
            <a:ext cx="786635" cy="461665"/>
          </a:xfrm>
          <a:prstGeom prst="rect">
            <a:avLst/>
          </a:prstGeom>
          <a:noFill/>
        </p:spPr>
        <p:txBody>
          <a:bodyPr wrap="square" rtlCol="0">
            <a:spAutoFit/>
          </a:bodyPr>
          <a:lstStyle/>
          <a:p>
            <a:r>
              <a:rPr lang="en-US" sz="2400" dirty="0" err="1"/>
              <a:t>a,b</a:t>
            </a:r>
            <a:endParaRPr lang="en-US" sz="2400" dirty="0"/>
          </a:p>
        </p:txBody>
      </p:sp>
    </p:spTree>
    <p:extLst>
      <p:ext uri="{BB962C8B-B14F-4D97-AF65-F5344CB8AC3E}">
        <p14:creationId xmlns:p14="http://schemas.microsoft.com/office/powerpoint/2010/main" val="3267060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42875" y="14283"/>
                <a:ext cx="11787188" cy="8463855"/>
              </a:xfrm>
              <a:prstGeom prst="rect">
                <a:avLst/>
              </a:prstGeom>
              <a:noFill/>
            </p:spPr>
            <p:txBody>
              <a:bodyPr wrap="square" rtlCol="0">
                <a:spAutoFit/>
              </a:bodyPr>
              <a:lstStyle/>
              <a:p>
                <a:r>
                  <a:rPr lang="en-US" sz="3200" dirty="0"/>
                  <a:t>It is useful to use the </a:t>
                </a:r>
                <a:r>
                  <a:rPr lang="en-US" sz="3200" i="1" dirty="0"/>
                  <a:t>Language of Regular Expressions</a:t>
                </a:r>
                <a:r>
                  <a:rPr lang="en-US" sz="3200" dirty="0"/>
                  <a:t> to describe the strings accepted by an automaton:</a:t>
                </a:r>
              </a:p>
              <a:p>
                <a:pPr marL="971550" lvl="1" indent="-514350">
                  <a:buFont typeface="+mj-lt"/>
                  <a:buAutoNum type="arabicPeriod"/>
                </a:pPr>
                <a:r>
                  <a:rPr lang="en-US" sz="3200" dirty="0"/>
                  <a:t>Any particular string w represents the language {w}</a:t>
                </a:r>
              </a:p>
              <a:p>
                <a:pPr marL="971550" lvl="1" indent="-514350">
                  <a:buFont typeface="+mj-lt"/>
                  <a:buAutoNum type="arabicPeriod"/>
                </a:pPr>
                <a:r>
                  <a:rPr lang="en-US" sz="3200" dirty="0"/>
                  <a:t>If expressions E and F represent languages </a:t>
                </a:r>
                <a:r>
                  <a:rPr lang="en-US" sz="3200" dirty="0">
                    <a:latin typeface="Script MT Bold" panose="03040602040607080904" pitchFamily="66" charset="0"/>
                  </a:rPr>
                  <a:t>L</a:t>
                </a:r>
                <a:r>
                  <a:rPr lang="en-US" sz="3200" baseline="-25000" dirty="0"/>
                  <a:t>1</a:t>
                </a:r>
                <a:r>
                  <a:rPr lang="en-US" sz="3200" dirty="0"/>
                  <a:t> and </a:t>
                </a:r>
                <a:r>
                  <a:rPr lang="en-US" sz="3200" dirty="0">
                    <a:latin typeface="Script MT Bold" panose="03040602040607080904" pitchFamily="66" charset="0"/>
                  </a:rPr>
                  <a:t>L</a:t>
                </a:r>
                <a:r>
                  <a:rPr lang="en-US" sz="3200" baseline="-25000" dirty="0"/>
                  <a:t>2</a:t>
                </a:r>
                <a:r>
                  <a:rPr lang="en-US" sz="3200" dirty="0"/>
                  <a:t> then expression E+F represents </a:t>
                </a:r>
                <a:r>
                  <a:rPr lang="en-US" sz="3200" dirty="0">
                    <a:latin typeface="Script MT Bold" panose="03040602040607080904" pitchFamily="66" charset="0"/>
                  </a:rPr>
                  <a:t>L</a:t>
                </a:r>
                <a:r>
                  <a:rPr lang="en-US" sz="3200" baseline="-25000" dirty="0"/>
                  <a:t>1</a:t>
                </a:r>
                <a:r>
                  <a:rPr lang="en-US" sz="3200" dirty="0"/>
                  <a:t> </a:t>
                </a:r>
                <a:r>
                  <a:rPr lang="en-US" sz="3200" dirty="0">
                    <a:ea typeface="Cambria Math" panose="02040503050406030204" pitchFamily="18" charset="0"/>
                  </a:rPr>
                  <a:t> </a:t>
                </a:r>
                <a14:m>
                  <m:oMath xmlns:m="http://schemas.openxmlformats.org/officeDocument/2006/math">
                    <m:r>
                      <a:rPr lang="en-US" sz="3200" i="1" dirty="0">
                        <a:latin typeface="Cambria Math" panose="02040503050406030204" pitchFamily="18" charset="0"/>
                        <a:ea typeface="Cambria Math" panose="02040503050406030204" pitchFamily="18" charset="0"/>
                      </a:rPr>
                      <m:t>∪ </m:t>
                    </m:r>
                  </m:oMath>
                </a14:m>
                <a:r>
                  <a:rPr lang="en-US" sz="3200" dirty="0"/>
                  <a:t> </a:t>
                </a:r>
                <a:r>
                  <a:rPr lang="en-US" sz="3200" dirty="0">
                    <a:latin typeface="Script MT Bold" panose="03040602040607080904" pitchFamily="66" charset="0"/>
                  </a:rPr>
                  <a:t>L</a:t>
                </a:r>
                <a:r>
                  <a:rPr lang="en-US" sz="3200" baseline="-25000" dirty="0"/>
                  <a:t>2</a:t>
                </a:r>
                <a:r>
                  <a:rPr lang="en-US" sz="3200" dirty="0"/>
                  <a:t> .</a:t>
                </a:r>
              </a:p>
              <a:p>
                <a:pPr marL="971550" lvl="1" indent="-514350">
                  <a:buFont typeface="+mj-lt"/>
                  <a:buAutoNum type="arabicPeriod"/>
                </a:pPr>
                <a:r>
                  <a:rPr lang="en-US" sz="3200" dirty="0"/>
                  <a:t>If expressions E and F represent languages </a:t>
                </a:r>
                <a:r>
                  <a:rPr lang="en-US" sz="3200" dirty="0">
                    <a:latin typeface="Script MT Bold" panose="03040602040607080904" pitchFamily="66" charset="0"/>
                  </a:rPr>
                  <a:t>L</a:t>
                </a:r>
                <a:r>
                  <a:rPr lang="en-US" sz="3200" baseline="-25000" dirty="0"/>
                  <a:t>1</a:t>
                </a:r>
                <a:r>
                  <a:rPr lang="en-US" sz="3200" dirty="0"/>
                  <a:t> and </a:t>
                </a:r>
                <a:r>
                  <a:rPr lang="en-US" sz="3200" dirty="0">
                    <a:latin typeface="Script MT Bold" panose="03040602040607080904" pitchFamily="66" charset="0"/>
                  </a:rPr>
                  <a:t>L</a:t>
                </a:r>
                <a:r>
                  <a:rPr lang="en-US" sz="3200" baseline="-25000" dirty="0"/>
                  <a:t>2</a:t>
                </a:r>
                <a:r>
                  <a:rPr lang="en-US" sz="3200" dirty="0"/>
                  <a:t> then expression EF represents the language of strings formed by concatenating a string from </a:t>
                </a:r>
                <a:r>
                  <a:rPr lang="en-US" sz="3200" dirty="0">
                    <a:latin typeface="Script MT Bold" panose="03040602040607080904" pitchFamily="66" charset="0"/>
                  </a:rPr>
                  <a:t>L</a:t>
                </a:r>
                <a:r>
                  <a:rPr lang="en-US" sz="3200" baseline="-25000" dirty="0"/>
                  <a:t>2  </a:t>
                </a:r>
                <a:r>
                  <a:rPr lang="en-US" sz="3200" dirty="0"/>
                  <a:t>onto the end of a string from </a:t>
                </a:r>
                <a:r>
                  <a:rPr lang="en-US" sz="3200" dirty="0">
                    <a:latin typeface="Script MT Bold" panose="03040602040607080904" pitchFamily="66" charset="0"/>
                  </a:rPr>
                  <a:t>L</a:t>
                </a:r>
                <a:r>
                  <a:rPr lang="en-US" sz="3200" baseline="-25000" dirty="0"/>
                  <a:t>1</a:t>
                </a:r>
                <a:r>
                  <a:rPr lang="en-US" sz="3200" dirty="0"/>
                  <a:t>.</a:t>
                </a:r>
              </a:p>
              <a:p>
                <a:pPr marL="971550" lvl="1" indent="-514350">
                  <a:buFont typeface="+mj-lt"/>
                  <a:buAutoNum type="arabicPeriod"/>
                </a:pPr>
                <a:r>
                  <a:rPr lang="en-US" sz="3200" dirty="0"/>
                  <a:t>If expression E represents language </a:t>
                </a:r>
                <a:r>
                  <a:rPr lang="en-US" sz="3200" dirty="0">
                    <a:latin typeface="Script MT Bold" panose="03040602040607080904" pitchFamily="66" charset="0"/>
                  </a:rPr>
                  <a:t>L</a:t>
                </a:r>
                <a:r>
                  <a:rPr lang="en-US" sz="3200" dirty="0"/>
                  <a:t> then expression E</a:t>
                </a:r>
                <a:r>
                  <a:rPr lang="en-US" sz="3200" baseline="30000" dirty="0"/>
                  <a:t>*</a:t>
                </a:r>
                <a:r>
                  <a:rPr lang="en-US" sz="3200" dirty="0"/>
                  <a:t> represents the language of strings formed by concatenating 0 or more strings from </a:t>
                </a:r>
                <a:r>
                  <a:rPr lang="en-US" sz="3200" dirty="0">
                    <a:latin typeface="Script MT Bold" panose="03040602040607080904" pitchFamily="66" charset="0"/>
                  </a:rPr>
                  <a:t>L  </a:t>
                </a:r>
                <a:r>
                  <a:rPr lang="en-US" sz="3200" dirty="0"/>
                  <a:t>together.</a:t>
                </a:r>
              </a:p>
              <a:p>
                <a:pPr marL="971550" lvl="1" indent="-514350">
                  <a:buFont typeface="+mj-lt"/>
                  <a:buAutoNum type="arabicPeriod"/>
                </a:pPr>
                <a:r>
                  <a:rPr lang="en-US" sz="3200" dirty="0"/>
                  <a:t>If expression E represents language </a:t>
                </a:r>
                <a:r>
                  <a:rPr lang="en-US" sz="3200" dirty="0">
                    <a:latin typeface="Script MT Bold" panose="03040602040607080904" pitchFamily="66" charset="0"/>
                  </a:rPr>
                  <a:t>L</a:t>
                </a:r>
                <a:r>
                  <a:rPr lang="en-US" sz="3200" dirty="0"/>
                  <a:t> then expression E</a:t>
                </a:r>
                <a:r>
                  <a:rPr lang="en-US" sz="3200" baseline="30000" dirty="0"/>
                  <a:t>+</a:t>
                </a:r>
                <a:r>
                  <a:rPr lang="en-US" sz="3200" dirty="0"/>
                  <a:t> represents the language of strings formed by concatenating 1 or more strings from </a:t>
                </a:r>
                <a:r>
                  <a:rPr lang="en-US" sz="3200" dirty="0">
                    <a:latin typeface="Script MT Bold" panose="03040602040607080904" pitchFamily="66" charset="0"/>
                  </a:rPr>
                  <a:t>L  </a:t>
                </a:r>
                <a:r>
                  <a:rPr lang="en-US" sz="3200" dirty="0"/>
                  <a:t>together. E</a:t>
                </a:r>
                <a:r>
                  <a:rPr lang="en-US" sz="3200" baseline="30000" dirty="0"/>
                  <a:t>+</a:t>
                </a:r>
                <a:r>
                  <a:rPr lang="en-US" sz="3200" dirty="0"/>
                  <a:t>=EE</a:t>
                </a:r>
                <a:r>
                  <a:rPr lang="en-US" sz="3200" baseline="30000" dirty="0"/>
                  <a:t>*</a:t>
                </a:r>
              </a:p>
              <a:p>
                <a:pPr lvl="1"/>
                <a:endParaRPr lang="en-US" sz="3200" dirty="0"/>
              </a:p>
              <a:p>
                <a:pPr marL="971550" lvl="1" indent="-514350">
                  <a:buFont typeface="+mj-lt"/>
                  <a:buAutoNum type="arabicPeriod"/>
                </a:pPr>
                <a:endParaRPr lang="en-US" sz="3200" dirty="0"/>
              </a:p>
              <a:p>
                <a:pPr marL="971550" lvl="1" indent="-514350">
                  <a:buFont typeface="+mj-lt"/>
                  <a:buAutoNum type="arabicPeriod"/>
                </a:pPr>
                <a:endParaRPr lang="en-US" sz="3200" dirty="0"/>
              </a:p>
            </p:txBody>
          </p:sp>
        </mc:Choice>
        <mc:Fallback xmlns="">
          <p:sp>
            <p:nvSpPr>
              <p:cNvPr id="2" name="TextBox 1"/>
              <p:cNvSpPr txBox="1">
                <a:spLocks noRot="1" noChangeAspect="1" noMove="1" noResize="1" noEditPoints="1" noAdjustHandles="1" noChangeArrowheads="1" noChangeShapeType="1" noTextEdit="1"/>
              </p:cNvSpPr>
              <p:nvPr/>
            </p:nvSpPr>
            <p:spPr>
              <a:xfrm>
                <a:off x="142875" y="14283"/>
                <a:ext cx="11787188" cy="8463855"/>
              </a:xfrm>
              <a:prstGeom prst="rect">
                <a:avLst/>
              </a:prstGeom>
              <a:blipFill>
                <a:blip r:embed="rId2"/>
                <a:stretch>
                  <a:fillRect l="-1293" t="-936" r="-1499"/>
                </a:stretch>
              </a:blipFill>
            </p:spPr>
            <p:txBody>
              <a:bodyPr/>
              <a:lstStyle/>
              <a:p>
                <a:r>
                  <a:rPr lang="en-US">
                    <a:noFill/>
                  </a:rPr>
                  <a:t> </a:t>
                </a:r>
              </a:p>
            </p:txBody>
          </p:sp>
        </mc:Fallback>
      </mc:AlternateContent>
    </p:spTree>
    <p:extLst>
      <p:ext uri="{BB962C8B-B14F-4D97-AF65-F5344CB8AC3E}">
        <p14:creationId xmlns:p14="http://schemas.microsoft.com/office/powerpoint/2010/main" val="1867713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500447" y="1628778"/>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3543298" y="1549545"/>
            <a:ext cx="257175" cy="707886"/>
          </a:xfrm>
          <a:prstGeom prst="rect">
            <a:avLst/>
          </a:prstGeom>
          <a:noFill/>
        </p:spPr>
        <p:txBody>
          <a:bodyPr wrap="square" rtlCol="0">
            <a:spAutoFit/>
          </a:bodyPr>
          <a:lstStyle/>
          <a:p>
            <a:r>
              <a:rPr lang="en-US" sz="4000" dirty="0"/>
              <a:t>S</a:t>
            </a:r>
          </a:p>
        </p:txBody>
      </p:sp>
      <p:sp>
        <p:nvSpPr>
          <p:cNvPr id="4" name="Oval 3"/>
          <p:cNvSpPr/>
          <p:nvPr/>
        </p:nvSpPr>
        <p:spPr>
          <a:xfrm>
            <a:off x="4810137" y="2509842"/>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852988" y="2430609"/>
            <a:ext cx="257175" cy="707886"/>
          </a:xfrm>
          <a:prstGeom prst="rect">
            <a:avLst/>
          </a:prstGeom>
          <a:noFill/>
        </p:spPr>
        <p:txBody>
          <a:bodyPr wrap="square" rtlCol="0">
            <a:spAutoFit/>
          </a:bodyPr>
          <a:lstStyle/>
          <a:p>
            <a:r>
              <a:rPr lang="en-US" sz="4000" dirty="0"/>
              <a:t>U</a:t>
            </a:r>
          </a:p>
        </p:txBody>
      </p:sp>
      <p:sp>
        <p:nvSpPr>
          <p:cNvPr id="6" name="Oval 5"/>
          <p:cNvSpPr/>
          <p:nvPr/>
        </p:nvSpPr>
        <p:spPr>
          <a:xfrm>
            <a:off x="4895874" y="952500"/>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938725" y="873267"/>
            <a:ext cx="257175" cy="707886"/>
          </a:xfrm>
          <a:prstGeom prst="rect">
            <a:avLst/>
          </a:prstGeom>
          <a:noFill/>
        </p:spPr>
        <p:txBody>
          <a:bodyPr wrap="square" rtlCol="0">
            <a:spAutoFit/>
          </a:bodyPr>
          <a:lstStyle/>
          <a:p>
            <a:r>
              <a:rPr lang="en-US" sz="4000" dirty="0"/>
              <a:t>T</a:t>
            </a:r>
          </a:p>
        </p:txBody>
      </p:sp>
      <p:sp>
        <p:nvSpPr>
          <p:cNvPr id="8" name="Oval 7"/>
          <p:cNvSpPr/>
          <p:nvPr/>
        </p:nvSpPr>
        <p:spPr>
          <a:xfrm>
            <a:off x="4824434" y="873267"/>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p:cNvCxnSpPr/>
          <p:nvPr/>
        </p:nvCxnSpPr>
        <p:spPr>
          <a:xfrm flipV="1">
            <a:off x="4071949" y="1443040"/>
            <a:ext cx="690591" cy="214315"/>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0" name="Straight Arrow Connector 9"/>
          <p:cNvCxnSpPr>
            <a:endCxn id="5" idx="0"/>
          </p:cNvCxnSpPr>
          <p:nvPr/>
        </p:nvCxnSpPr>
        <p:spPr>
          <a:xfrm>
            <a:off x="4938725" y="1657355"/>
            <a:ext cx="42851" cy="77325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1" name="Straight Arrow Connector 10"/>
          <p:cNvCxnSpPr>
            <a:endCxn id="8" idx="4"/>
          </p:cNvCxnSpPr>
          <p:nvPr/>
        </p:nvCxnSpPr>
        <p:spPr>
          <a:xfrm flipH="1" flipV="1">
            <a:off x="5148276" y="1628778"/>
            <a:ext cx="47624" cy="80183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2" name="Freeform 11"/>
          <p:cNvSpPr/>
          <p:nvPr/>
        </p:nvSpPr>
        <p:spPr>
          <a:xfrm>
            <a:off x="3686183" y="1240290"/>
            <a:ext cx="279621" cy="317050"/>
          </a:xfrm>
          <a:custGeom>
            <a:avLst/>
            <a:gdLst>
              <a:gd name="connsiteX0" fmla="*/ 214313 w 279621"/>
              <a:gd name="connsiteY0" fmla="*/ 317050 h 317050"/>
              <a:gd name="connsiteX1" fmla="*/ 271463 w 279621"/>
              <a:gd name="connsiteY1" fmla="*/ 59875 h 317050"/>
              <a:gd name="connsiteX2" fmla="*/ 57150 w 279621"/>
              <a:gd name="connsiteY2" fmla="*/ 17013 h 317050"/>
              <a:gd name="connsiteX3" fmla="*/ 0 w 279621"/>
              <a:gd name="connsiteY3" fmla="*/ 288475 h 317050"/>
            </a:gdLst>
            <a:ahLst/>
            <a:cxnLst>
              <a:cxn ang="0">
                <a:pos x="connsiteX0" y="connsiteY0"/>
              </a:cxn>
              <a:cxn ang="0">
                <a:pos x="connsiteX1" y="connsiteY1"/>
              </a:cxn>
              <a:cxn ang="0">
                <a:pos x="connsiteX2" y="connsiteY2"/>
              </a:cxn>
              <a:cxn ang="0">
                <a:pos x="connsiteX3" y="connsiteY3"/>
              </a:cxn>
            </a:cxnLst>
            <a:rect l="l" t="t" r="r" b="b"/>
            <a:pathLst>
              <a:path w="279621" h="317050">
                <a:moveTo>
                  <a:pt x="214313" y="317050"/>
                </a:moveTo>
                <a:cubicBezTo>
                  <a:pt x="255985" y="213465"/>
                  <a:pt x="297657" y="109881"/>
                  <a:pt x="271463" y="59875"/>
                </a:cubicBezTo>
                <a:cubicBezTo>
                  <a:pt x="245269" y="9869"/>
                  <a:pt x="102394" y="-21087"/>
                  <a:pt x="57150" y="17013"/>
                </a:cubicBezTo>
                <a:cubicBezTo>
                  <a:pt x="11906" y="55113"/>
                  <a:pt x="28575" y="164650"/>
                  <a:pt x="0" y="288475"/>
                </a:cubicBezTo>
              </a:path>
            </a:pathLst>
          </a:cu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dirty="0"/>
          </a:p>
        </p:txBody>
      </p:sp>
      <p:sp>
        <p:nvSpPr>
          <p:cNvPr id="13" name="TextBox 12"/>
          <p:cNvSpPr txBox="1"/>
          <p:nvPr/>
        </p:nvSpPr>
        <p:spPr>
          <a:xfrm>
            <a:off x="3400442" y="2273441"/>
            <a:ext cx="971553" cy="461665"/>
          </a:xfrm>
          <a:prstGeom prst="rect">
            <a:avLst/>
          </a:prstGeom>
          <a:noFill/>
        </p:spPr>
        <p:txBody>
          <a:bodyPr wrap="square" rtlCol="0">
            <a:spAutoFit/>
          </a:bodyPr>
          <a:lstStyle/>
          <a:p>
            <a:r>
              <a:rPr lang="en-US" sz="2400" dirty="0"/>
              <a:t>start</a:t>
            </a:r>
            <a:endParaRPr lang="en-US" dirty="0"/>
          </a:p>
        </p:txBody>
      </p:sp>
      <p:sp>
        <p:nvSpPr>
          <p:cNvPr id="14" name="TextBox 13"/>
          <p:cNvSpPr txBox="1"/>
          <p:nvPr/>
        </p:nvSpPr>
        <p:spPr>
          <a:xfrm>
            <a:off x="3771904" y="828674"/>
            <a:ext cx="85730" cy="461665"/>
          </a:xfrm>
          <a:prstGeom prst="rect">
            <a:avLst/>
          </a:prstGeom>
          <a:noFill/>
        </p:spPr>
        <p:txBody>
          <a:bodyPr wrap="square" rtlCol="0">
            <a:spAutoFit/>
          </a:bodyPr>
          <a:lstStyle/>
          <a:p>
            <a:r>
              <a:rPr lang="en-US" sz="2400" dirty="0"/>
              <a:t>a</a:t>
            </a:r>
          </a:p>
        </p:txBody>
      </p:sp>
      <p:sp>
        <p:nvSpPr>
          <p:cNvPr id="15" name="TextBox 14"/>
          <p:cNvSpPr txBox="1"/>
          <p:nvPr/>
        </p:nvSpPr>
        <p:spPr>
          <a:xfrm>
            <a:off x="4229112" y="1130949"/>
            <a:ext cx="338152" cy="461665"/>
          </a:xfrm>
          <a:prstGeom prst="rect">
            <a:avLst/>
          </a:prstGeom>
          <a:noFill/>
        </p:spPr>
        <p:txBody>
          <a:bodyPr wrap="square" rtlCol="0">
            <a:spAutoFit/>
          </a:bodyPr>
          <a:lstStyle/>
          <a:p>
            <a:r>
              <a:rPr lang="en-US" sz="2400" dirty="0"/>
              <a:t>b</a:t>
            </a:r>
          </a:p>
        </p:txBody>
      </p:sp>
      <p:sp>
        <p:nvSpPr>
          <p:cNvPr id="16" name="TextBox 15"/>
          <p:cNvSpPr txBox="1"/>
          <p:nvPr/>
        </p:nvSpPr>
        <p:spPr>
          <a:xfrm>
            <a:off x="4624409" y="1754832"/>
            <a:ext cx="338152" cy="461665"/>
          </a:xfrm>
          <a:prstGeom prst="rect">
            <a:avLst/>
          </a:prstGeom>
          <a:noFill/>
        </p:spPr>
        <p:txBody>
          <a:bodyPr wrap="square" rtlCol="0">
            <a:spAutoFit/>
          </a:bodyPr>
          <a:lstStyle/>
          <a:p>
            <a:r>
              <a:rPr lang="en-US" sz="2400" dirty="0"/>
              <a:t>b</a:t>
            </a:r>
          </a:p>
        </p:txBody>
      </p:sp>
      <p:sp>
        <p:nvSpPr>
          <p:cNvPr id="17" name="TextBox 16"/>
          <p:cNvSpPr txBox="1"/>
          <p:nvPr/>
        </p:nvSpPr>
        <p:spPr>
          <a:xfrm>
            <a:off x="5157795" y="1802444"/>
            <a:ext cx="338152" cy="461665"/>
          </a:xfrm>
          <a:prstGeom prst="rect">
            <a:avLst/>
          </a:prstGeom>
          <a:noFill/>
        </p:spPr>
        <p:txBody>
          <a:bodyPr wrap="square" rtlCol="0">
            <a:spAutoFit/>
          </a:bodyPr>
          <a:lstStyle/>
          <a:p>
            <a:r>
              <a:rPr lang="en-US" sz="2400" dirty="0"/>
              <a:t>b</a:t>
            </a:r>
          </a:p>
        </p:txBody>
      </p:sp>
      <p:sp>
        <p:nvSpPr>
          <p:cNvPr id="18" name="TextBox 17"/>
          <p:cNvSpPr txBox="1"/>
          <p:nvPr/>
        </p:nvSpPr>
        <p:spPr>
          <a:xfrm>
            <a:off x="242888" y="3657600"/>
            <a:ext cx="11644312" cy="1569660"/>
          </a:xfrm>
          <a:prstGeom prst="rect">
            <a:avLst/>
          </a:prstGeom>
          <a:noFill/>
        </p:spPr>
        <p:txBody>
          <a:bodyPr wrap="square" rtlCol="0">
            <a:spAutoFit/>
          </a:bodyPr>
          <a:lstStyle/>
          <a:p>
            <a:r>
              <a:rPr lang="en-US" sz="3200" dirty="0"/>
              <a:t>We said before that this accepts the language of any number of a's followed by an odd number of b's.  This language is represented by the regular expression  a</a:t>
            </a:r>
            <a:r>
              <a:rPr lang="en-US" sz="3200" baseline="30000" dirty="0"/>
              <a:t>*</a:t>
            </a:r>
            <a:r>
              <a:rPr lang="en-US" sz="3200" dirty="0"/>
              <a:t>b(bb)</a:t>
            </a:r>
            <a:r>
              <a:rPr lang="en-US" sz="3200" baseline="30000" dirty="0"/>
              <a:t>*</a:t>
            </a:r>
          </a:p>
        </p:txBody>
      </p:sp>
      <p:sp>
        <p:nvSpPr>
          <p:cNvPr id="20" name="TextBox 19"/>
          <p:cNvSpPr txBox="1"/>
          <p:nvPr/>
        </p:nvSpPr>
        <p:spPr>
          <a:xfrm>
            <a:off x="257174" y="244218"/>
            <a:ext cx="2071690" cy="584775"/>
          </a:xfrm>
          <a:prstGeom prst="rect">
            <a:avLst/>
          </a:prstGeom>
          <a:noFill/>
        </p:spPr>
        <p:txBody>
          <a:bodyPr wrap="square" rtlCol="0">
            <a:spAutoFit/>
          </a:bodyPr>
          <a:lstStyle/>
          <a:p>
            <a:r>
              <a:rPr lang="en-US" sz="3200" dirty="0"/>
              <a:t>Example 1.</a:t>
            </a:r>
          </a:p>
        </p:txBody>
      </p:sp>
    </p:spTree>
    <p:extLst>
      <p:ext uri="{BB962C8B-B14F-4D97-AF65-F5344CB8AC3E}">
        <p14:creationId xmlns:p14="http://schemas.microsoft.com/office/powerpoint/2010/main" val="3858626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3" y="142875"/>
            <a:ext cx="2986087" cy="584775"/>
          </a:xfrm>
          <a:prstGeom prst="rect">
            <a:avLst/>
          </a:prstGeom>
          <a:noFill/>
        </p:spPr>
        <p:txBody>
          <a:bodyPr wrap="square" rtlCol="0">
            <a:spAutoFit/>
          </a:bodyPr>
          <a:lstStyle/>
          <a:p>
            <a:r>
              <a:rPr lang="en-US" sz="3200" dirty="0"/>
              <a:t>Example 2</a:t>
            </a:r>
          </a:p>
        </p:txBody>
      </p:sp>
      <p:sp>
        <p:nvSpPr>
          <p:cNvPr id="3" name="Oval 2"/>
          <p:cNvSpPr/>
          <p:nvPr/>
        </p:nvSpPr>
        <p:spPr>
          <a:xfrm>
            <a:off x="3500447" y="1628778"/>
            <a:ext cx="514350" cy="60007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3543298" y="1549545"/>
            <a:ext cx="257175" cy="707886"/>
          </a:xfrm>
          <a:prstGeom prst="rect">
            <a:avLst/>
          </a:prstGeom>
          <a:noFill/>
        </p:spPr>
        <p:txBody>
          <a:bodyPr wrap="square" rtlCol="0">
            <a:spAutoFit/>
          </a:bodyPr>
          <a:lstStyle/>
          <a:p>
            <a:r>
              <a:rPr lang="en-US" sz="4000" dirty="0"/>
              <a:t>S</a:t>
            </a:r>
          </a:p>
        </p:txBody>
      </p:sp>
      <p:sp>
        <p:nvSpPr>
          <p:cNvPr id="5" name="Oval 4"/>
          <p:cNvSpPr/>
          <p:nvPr/>
        </p:nvSpPr>
        <p:spPr>
          <a:xfrm>
            <a:off x="4810137" y="1695448"/>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852988" y="1616215"/>
            <a:ext cx="257175" cy="707886"/>
          </a:xfrm>
          <a:prstGeom prst="rect">
            <a:avLst/>
          </a:prstGeom>
          <a:noFill/>
        </p:spPr>
        <p:txBody>
          <a:bodyPr wrap="square" rtlCol="0">
            <a:spAutoFit/>
          </a:bodyPr>
          <a:lstStyle/>
          <a:p>
            <a:r>
              <a:rPr lang="en-US" sz="4000" dirty="0"/>
              <a:t>T</a:t>
            </a:r>
          </a:p>
        </p:txBody>
      </p:sp>
      <p:sp>
        <p:nvSpPr>
          <p:cNvPr id="7" name="Oval 6"/>
          <p:cNvSpPr/>
          <p:nvPr/>
        </p:nvSpPr>
        <p:spPr>
          <a:xfrm>
            <a:off x="6238908" y="1695452"/>
            <a:ext cx="514350" cy="6000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6281759" y="1616219"/>
            <a:ext cx="257175" cy="707886"/>
          </a:xfrm>
          <a:prstGeom prst="rect">
            <a:avLst/>
          </a:prstGeom>
          <a:noFill/>
        </p:spPr>
        <p:txBody>
          <a:bodyPr wrap="square" rtlCol="0">
            <a:spAutoFit/>
          </a:bodyPr>
          <a:lstStyle/>
          <a:p>
            <a:r>
              <a:rPr lang="en-US" sz="4000" dirty="0"/>
              <a:t>U</a:t>
            </a:r>
          </a:p>
        </p:txBody>
      </p:sp>
      <p:sp>
        <p:nvSpPr>
          <p:cNvPr id="9" name="Oval 8"/>
          <p:cNvSpPr/>
          <p:nvPr/>
        </p:nvSpPr>
        <p:spPr>
          <a:xfrm>
            <a:off x="6167468" y="1616219"/>
            <a:ext cx="647684" cy="7555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400442" y="2273441"/>
            <a:ext cx="971553" cy="461665"/>
          </a:xfrm>
          <a:prstGeom prst="rect">
            <a:avLst/>
          </a:prstGeom>
          <a:noFill/>
        </p:spPr>
        <p:txBody>
          <a:bodyPr wrap="square" rtlCol="0">
            <a:spAutoFit/>
          </a:bodyPr>
          <a:lstStyle/>
          <a:p>
            <a:r>
              <a:rPr lang="en-US" sz="2400" dirty="0"/>
              <a:t>start</a:t>
            </a:r>
            <a:endParaRPr lang="en-US" dirty="0"/>
          </a:p>
        </p:txBody>
      </p:sp>
      <p:sp>
        <p:nvSpPr>
          <p:cNvPr id="17" name="TextBox 16"/>
          <p:cNvSpPr txBox="1"/>
          <p:nvPr/>
        </p:nvSpPr>
        <p:spPr>
          <a:xfrm>
            <a:off x="5543568" y="1400180"/>
            <a:ext cx="276253" cy="461665"/>
          </a:xfrm>
          <a:prstGeom prst="rect">
            <a:avLst/>
          </a:prstGeom>
          <a:noFill/>
        </p:spPr>
        <p:txBody>
          <a:bodyPr wrap="square" rtlCol="0">
            <a:spAutoFit/>
          </a:bodyPr>
          <a:lstStyle/>
          <a:p>
            <a:r>
              <a:rPr lang="en-US" sz="2400" dirty="0"/>
              <a:t>0</a:t>
            </a:r>
          </a:p>
        </p:txBody>
      </p:sp>
      <p:sp>
        <p:nvSpPr>
          <p:cNvPr id="18" name="TextBox 17"/>
          <p:cNvSpPr txBox="1"/>
          <p:nvPr/>
        </p:nvSpPr>
        <p:spPr>
          <a:xfrm>
            <a:off x="5614988" y="2128825"/>
            <a:ext cx="214312" cy="461665"/>
          </a:xfrm>
          <a:prstGeom prst="rect">
            <a:avLst/>
          </a:prstGeom>
          <a:noFill/>
        </p:spPr>
        <p:txBody>
          <a:bodyPr wrap="square" rtlCol="0">
            <a:spAutoFit/>
          </a:bodyPr>
          <a:lstStyle/>
          <a:p>
            <a:r>
              <a:rPr lang="en-US" sz="2400" dirty="0"/>
              <a:t>1</a:t>
            </a:r>
          </a:p>
        </p:txBody>
      </p:sp>
      <p:cxnSp>
        <p:nvCxnSpPr>
          <p:cNvPr id="20" name="Straight Arrow Connector 19"/>
          <p:cNvCxnSpPr>
            <a:endCxn id="6" idx="1"/>
          </p:cNvCxnSpPr>
          <p:nvPr/>
        </p:nvCxnSpPr>
        <p:spPr>
          <a:xfrm>
            <a:off x="4143375" y="1928815"/>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8" name="Straight Arrow Connector 37"/>
          <p:cNvCxnSpPr/>
          <p:nvPr/>
        </p:nvCxnSpPr>
        <p:spPr>
          <a:xfrm>
            <a:off x="5410212" y="1809753"/>
            <a:ext cx="709613" cy="41343"/>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2" name="Straight Arrow Connector 41"/>
          <p:cNvCxnSpPr/>
          <p:nvPr/>
        </p:nvCxnSpPr>
        <p:spPr>
          <a:xfrm flipH="1">
            <a:off x="5386385" y="1985963"/>
            <a:ext cx="600078" cy="42858"/>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4" name="TextBox 43"/>
          <p:cNvSpPr txBox="1"/>
          <p:nvPr/>
        </p:nvSpPr>
        <p:spPr>
          <a:xfrm>
            <a:off x="4324367" y="1507467"/>
            <a:ext cx="285722" cy="461665"/>
          </a:xfrm>
          <a:prstGeom prst="rect">
            <a:avLst/>
          </a:prstGeom>
          <a:noFill/>
        </p:spPr>
        <p:txBody>
          <a:bodyPr wrap="square" rtlCol="0">
            <a:spAutoFit/>
          </a:bodyPr>
          <a:lstStyle/>
          <a:p>
            <a:r>
              <a:rPr lang="en-US" sz="2400" dirty="0"/>
              <a:t>1</a:t>
            </a:r>
          </a:p>
        </p:txBody>
      </p:sp>
      <p:sp>
        <p:nvSpPr>
          <p:cNvPr id="45" name="TextBox 44"/>
          <p:cNvSpPr txBox="1"/>
          <p:nvPr/>
        </p:nvSpPr>
        <p:spPr>
          <a:xfrm>
            <a:off x="157163" y="3643313"/>
            <a:ext cx="9515475" cy="584775"/>
          </a:xfrm>
          <a:prstGeom prst="rect">
            <a:avLst/>
          </a:prstGeom>
          <a:noFill/>
        </p:spPr>
        <p:txBody>
          <a:bodyPr wrap="square" rtlCol="0">
            <a:spAutoFit/>
          </a:bodyPr>
          <a:lstStyle/>
          <a:p>
            <a:r>
              <a:rPr lang="en-US" sz="3200" dirty="0"/>
              <a:t>This accepts 10(10)</a:t>
            </a:r>
            <a:r>
              <a:rPr lang="en-US" sz="3200" baseline="30000" dirty="0"/>
              <a:t>*</a:t>
            </a:r>
            <a:r>
              <a:rPr lang="en-US" sz="3200" dirty="0"/>
              <a:t> = (10)</a:t>
            </a:r>
            <a:r>
              <a:rPr lang="en-US" sz="3200" baseline="30000" dirty="0"/>
              <a:t>+</a:t>
            </a:r>
          </a:p>
        </p:txBody>
      </p:sp>
    </p:spTree>
    <p:extLst>
      <p:ext uri="{BB962C8B-B14F-4D97-AF65-F5344CB8AC3E}">
        <p14:creationId xmlns:p14="http://schemas.microsoft.com/office/powerpoint/2010/main" val="2569468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620</TotalTime>
  <Words>1141</Words>
  <Application>Microsoft Office PowerPoint</Application>
  <PresentationFormat>Widescreen</PresentationFormat>
  <Paragraphs>130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Cambria Math</vt:lpstr>
      <vt:lpstr>Script MT Bold</vt:lpstr>
      <vt:lpstr>Symbol</vt:lpstr>
      <vt:lpstr>Office Theme</vt:lpstr>
      <vt:lpstr>Finite Automata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Finite Automata</dc:title>
  <dc:creator>Bob</dc:creator>
  <cp:lastModifiedBy>Bob</cp:lastModifiedBy>
  <cp:revision>36</cp:revision>
  <dcterms:created xsi:type="dcterms:W3CDTF">2017-01-26T22:55:19Z</dcterms:created>
  <dcterms:modified xsi:type="dcterms:W3CDTF">2018-02-08T20:00:15Z</dcterms:modified>
</cp:coreProperties>
</file>